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8"/>
  </p:normalViewPr>
  <p:slideViewPr>
    <p:cSldViewPr snapToGrid="0">
      <p:cViewPr varScale="1">
        <p:scale>
          <a:sx n="81" d="100"/>
          <a:sy n="81" d="100"/>
        </p:scale>
        <p:origin x="86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789aac535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789aac535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7874c56f3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7874c56f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89aac535a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789aac535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ef3b29ac47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ef3b29ac47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ef3b29ac47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ef3b29ac4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f3b29ac47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f3b29ac47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ef3b29ac47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ef3b29ac47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719ec2e083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719ec2e08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719ec2e08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719ec2e08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f3b29ac4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ef3b29ac4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9c12388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9c12388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f3b29ac4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ef3b29ac4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89aac535a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89aac535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789aac53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789aac53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719ec2e08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719ec2e08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ef3b29ac4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ef3b29ac4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f0109968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f0109968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787e7d61a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787e7d61a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 code</a:t>
            </a:r>
            <a:endParaRPr/>
          </a:p>
          <a:p>
            <a:pPr marL="0" lvl="0" indent="0" algn="l" rtl="0">
              <a:spcBef>
                <a:spcPts val="0"/>
              </a:spcBef>
              <a:spcAft>
                <a:spcPts val="0"/>
              </a:spcAft>
              <a:buNone/>
            </a:pPr>
            <a:r>
              <a:rPr lang="en"/>
              <a:t>—------</a:t>
            </a:r>
            <a:endParaRPr/>
          </a:p>
          <a:p>
            <a:pPr marL="0" lvl="0" indent="0" algn="l" rtl="0">
              <a:spcBef>
                <a:spcPts val="0"/>
              </a:spcBef>
              <a:spcAft>
                <a:spcPts val="0"/>
              </a:spcAft>
              <a:buClr>
                <a:schemeClr val="dk1"/>
              </a:buClr>
              <a:buSzPts val="1100"/>
              <a:buFont typeface="Arial"/>
              <a:buNone/>
            </a:pPr>
            <a:r>
              <a:rPr lang="en"/>
              <a:t>library(tidyverse)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n_1 = 25</a:t>
            </a:r>
            <a:endParaRPr/>
          </a:p>
          <a:p>
            <a:pPr marL="0" lvl="0" indent="0" algn="l" rtl="0">
              <a:spcBef>
                <a:spcPts val="0"/>
              </a:spcBef>
              <a:spcAft>
                <a:spcPts val="0"/>
              </a:spcAft>
              <a:buClr>
                <a:schemeClr val="dk1"/>
              </a:buClr>
              <a:buSzPts val="1100"/>
              <a:buFont typeface="Arial"/>
              <a:buNone/>
            </a:pPr>
            <a:r>
              <a:rPr lang="en"/>
              <a:t>A_1 = 80</a:t>
            </a:r>
            <a:endParaRPr/>
          </a:p>
          <a:p>
            <a:pPr marL="0" lvl="0" indent="0" algn="l" rtl="0">
              <a:spcBef>
                <a:spcPts val="0"/>
              </a:spcBef>
              <a:spcAft>
                <a:spcPts val="0"/>
              </a:spcAft>
              <a:buClr>
                <a:schemeClr val="dk1"/>
              </a:buClr>
              <a:buSzPts val="1100"/>
              <a:buFont typeface="Arial"/>
              <a:buNone/>
            </a:pPr>
            <a:r>
              <a:rPr lang="en"/>
              <a:t>n_2 = 30</a:t>
            </a:r>
            <a:endParaRPr/>
          </a:p>
          <a:p>
            <a:pPr marL="0" lvl="0" indent="0" algn="l" rtl="0">
              <a:spcBef>
                <a:spcPts val="0"/>
              </a:spcBef>
              <a:spcAft>
                <a:spcPts val="0"/>
              </a:spcAft>
              <a:buClr>
                <a:schemeClr val="dk1"/>
              </a:buClr>
              <a:buSzPts val="1100"/>
              <a:buFont typeface="Arial"/>
              <a:buNone/>
            </a:pPr>
            <a:r>
              <a:rPr lang="en"/>
              <a:t>A_2 = 50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gamma_1 = c(1, seq(0.2, 1.2, length.out = 100))</a:t>
            </a:r>
            <a:endParaRPr/>
          </a:p>
          <a:p>
            <a:pPr marL="0" lvl="0" indent="0" algn="l" rtl="0">
              <a:spcBef>
                <a:spcPts val="0"/>
              </a:spcBef>
              <a:spcAft>
                <a:spcPts val="0"/>
              </a:spcAft>
              <a:buClr>
                <a:schemeClr val="dk1"/>
              </a:buClr>
              <a:buSzPts val="1100"/>
              <a:buFont typeface="Arial"/>
              <a:buNone/>
            </a:pPr>
            <a:r>
              <a:rPr lang="en"/>
              <a:t>gamma_2 = gamma_1 * A_2 / A_1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tax_gap = n_1 * A_1 / gamma_1 + n_2 * A_2 / gamma_2</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df = tibble(gamma_1 = gamma_1, </a:t>
            </a:r>
            <a:endParaRPr/>
          </a:p>
          <a:p>
            <a:pPr marL="0" lvl="0" indent="0" algn="l" rtl="0">
              <a:spcBef>
                <a:spcPts val="0"/>
              </a:spcBef>
              <a:spcAft>
                <a:spcPts val="0"/>
              </a:spcAft>
              <a:buClr>
                <a:schemeClr val="dk1"/>
              </a:buClr>
              <a:buSzPts val="1100"/>
              <a:buFont typeface="Arial"/>
              <a:buNone/>
            </a:pPr>
            <a:r>
              <a:rPr lang="en"/>
              <a:t>       tax_gap = tax_gap)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df %&gt;%</a:t>
            </a:r>
            <a:endParaRPr/>
          </a:p>
          <a:p>
            <a:pPr marL="0" lvl="0" indent="0" algn="l" rtl="0">
              <a:spcBef>
                <a:spcPts val="0"/>
              </a:spcBef>
              <a:spcAft>
                <a:spcPts val="0"/>
              </a:spcAft>
              <a:buClr>
                <a:schemeClr val="dk1"/>
              </a:buClr>
              <a:buSzPts val="1100"/>
              <a:buFont typeface="Arial"/>
              <a:buNone/>
            </a:pPr>
            <a:r>
              <a:rPr lang="en"/>
              <a:t>  ggplot(aes(x = tax_gap, y = gamma_1)) + </a:t>
            </a:r>
            <a:endParaRPr/>
          </a:p>
          <a:p>
            <a:pPr marL="0" lvl="0" indent="0" algn="l" rtl="0">
              <a:spcBef>
                <a:spcPts val="0"/>
              </a:spcBef>
              <a:spcAft>
                <a:spcPts val="0"/>
              </a:spcAft>
              <a:buClr>
                <a:schemeClr val="dk1"/>
              </a:buClr>
              <a:buSzPts val="1100"/>
              <a:buFont typeface="Arial"/>
              <a:buNone/>
            </a:pPr>
            <a:r>
              <a:rPr lang="en"/>
              <a:t>  geom_line(color = "blue") + </a:t>
            </a:r>
            <a:endParaRPr/>
          </a:p>
          <a:p>
            <a:pPr marL="0" lvl="0" indent="0" algn="l" rtl="0">
              <a:spcBef>
                <a:spcPts val="0"/>
              </a:spcBef>
              <a:spcAft>
                <a:spcPts val="0"/>
              </a:spcAft>
              <a:buClr>
                <a:schemeClr val="dk1"/>
              </a:buClr>
              <a:buSzPts val="1100"/>
              <a:buFont typeface="Arial"/>
              <a:buNone/>
            </a:pPr>
            <a:r>
              <a:rPr lang="en"/>
              <a:t>  geom_hline(yintercept = 1, linetype = "dotted") + </a:t>
            </a:r>
            <a:endParaRPr/>
          </a:p>
          <a:p>
            <a:pPr marL="0" lvl="0" indent="0" algn="l" rtl="0">
              <a:spcBef>
                <a:spcPts val="0"/>
              </a:spcBef>
              <a:spcAft>
                <a:spcPts val="0"/>
              </a:spcAft>
              <a:buClr>
                <a:schemeClr val="dk1"/>
              </a:buClr>
              <a:buSzPts val="1100"/>
              <a:buFont typeface="Arial"/>
              <a:buNone/>
            </a:pPr>
            <a:r>
              <a:rPr lang="en"/>
              <a:t>  geom_vline(xintercept = df %&gt;% filter(gamma_1 == 1) %&gt;% pull(tax_gap), </a:t>
            </a:r>
            <a:endParaRPr/>
          </a:p>
          <a:p>
            <a:pPr marL="0" lvl="0" indent="0" algn="l" rtl="0">
              <a:spcBef>
                <a:spcPts val="0"/>
              </a:spcBef>
              <a:spcAft>
                <a:spcPts val="0"/>
              </a:spcAft>
              <a:buClr>
                <a:schemeClr val="dk1"/>
              </a:buClr>
              <a:buSzPts val="1100"/>
              <a:buFont typeface="Arial"/>
              <a:buNone/>
            </a:pPr>
            <a:r>
              <a:rPr lang="en"/>
              <a:t>             linetype = "dotted") + </a:t>
            </a:r>
            <a:endParaRPr/>
          </a:p>
          <a:p>
            <a:pPr marL="0" lvl="0" indent="0" algn="l" rtl="0">
              <a:spcBef>
                <a:spcPts val="0"/>
              </a:spcBef>
              <a:spcAft>
                <a:spcPts val="0"/>
              </a:spcAft>
              <a:buClr>
                <a:schemeClr val="dk1"/>
              </a:buClr>
              <a:buSzPts val="1100"/>
              <a:buFont typeface="Arial"/>
              <a:buNone/>
            </a:pPr>
            <a:r>
              <a:rPr lang="en"/>
              <a:t>  ylim(0, NA) +</a:t>
            </a:r>
            <a:endParaRPr/>
          </a:p>
          <a:p>
            <a:pPr marL="0" lvl="0" indent="0" algn="l" rtl="0">
              <a:spcBef>
                <a:spcPts val="0"/>
              </a:spcBef>
              <a:spcAft>
                <a:spcPts val="0"/>
              </a:spcAft>
              <a:buClr>
                <a:schemeClr val="dk1"/>
              </a:buClr>
              <a:buSzPts val="1100"/>
              <a:buFont typeface="Arial"/>
              <a:buNone/>
            </a:pPr>
            <a:r>
              <a:rPr lang="en"/>
              <a:t>  labs(x = "Tax gap estimate", </a:t>
            </a:r>
            <a:endParaRPr/>
          </a:p>
          <a:p>
            <a:pPr marL="0" lvl="0" indent="0" algn="l" rtl="0">
              <a:spcBef>
                <a:spcPts val="0"/>
              </a:spcBef>
              <a:spcAft>
                <a:spcPts val="0"/>
              </a:spcAft>
              <a:buClr>
                <a:schemeClr val="dk1"/>
              </a:buClr>
              <a:buSzPts val="1100"/>
              <a:buFont typeface="Arial"/>
              <a:buNone/>
            </a:pPr>
            <a:r>
              <a:rPr lang="en"/>
              <a:t>       y = "Examiner 1 detection rate") + </a:t>
            </a:r>
            <a:endParaRPr/>
          </a:p>
          <a:p>
            <a:pPr marL="0" lvl="0" indent="0" algn="l" rtl="0">
              <a:spcBef>
                <a:spcPts val="0"/>
              </a:spcBef>
              <a:spcAft>
                <a:spcPts val="0"/>
              </a:spcAft>
              <a:buNone/>
            </a:pPr>
            <a:r>
              <a:rPr lang="en"/>
              <a:t>  theme_bw(12)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787e7d61a6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787e7d61a6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 code</a:t>
            </a:r>
            <a:endParaRPr/>
          </a:p>
          <a:p>
            <a:pPr marL="0" lvl="0" indent="0" algn="l" rtl="0">
              <a:spcBef>
                <a:spcPts val="0"/>
              </a:spcBef>
              <a:spcAft>
                <a:spcPts val="0"/>
              </a:spcAft>
              <a:buNone/>
            </a:pPr>
            <a:r>
              <a:rPr lang="en"/>
              <a:t>—------</a:t>
            </a:r>
            <a:endParaRPr/>
          </a:p>
          <a:p>
            <a:pPr marL="0" lvl="0" indent="0" algn="l" rtl="0">
              <a:spcBef>
                <a:spcPts val="0"/>
              </a:spcBef>
              <a:spcAft>
                <a:spcPts val="0"/>
              </a:spcAft>
              <a:buNone/>
            </a:pPr>
            <a:r>
              <a:rPr lang="en"/>
              <a:t>library(tidyverse)</a:t>
            </a:r>
            <a:endParaRPr/>
          </a:p>
          <a:p>
            <a:pPr marL="0" lvl="0" indent="0" algn="l" rtl="0">
              <a:spcBef>
                <a:spcPts val="0"/>
              </a:spcBef>
              <a:spcAft>
                <a:spcPts val="0"/>
              </a:spcAft>
              <a:buNone/>
            </a:pPr>
            <a:endParaRPr/>
          </a:p>
          <a:p>
            <a:pPr marL="0" lvl="0" indent="0" algn="l" rtl="0">
              <a:spcBef>
                <a:spcPts val="0"/>
              </a:spcBef>
              <a:spcAft>
                <a:spcPts val="0"/>
              </a:spcAft>
              <a:buNone/>
            </a:pPr>
            <a:r>
              <a:rPr lang="en"/>
              <a:t>n_1 = 25</a:t>
            </a:r>
            <a:endParaRPr/>
          </a:p>
          <a:p>
            <a:pPr marL="0" lvl="0" indent="0" algn="l" rtl="0">
              <a:spcBef>
                <a:spcPts val="0"/>
              </a:spcBef>
              <a:spcAft>
                <a:spcPts val="0"/>
              </a:spcAft>
              <a:buNone/>
            </a:pPr>
            <a:r>
              <a:rPr lang="en"/>
              <a:t>A_1 = 80</a:t>
            </a:r>
            <a:endParaRPr/>
          </a:p>
          <a:p>
            <a:pPr marL="0" lvl="0" indent="0" algn="l" rtl="0">
              <a:spcBef>
                <a:spcPts val="0"/>
              </a:spcBef>
              <a:spcAft>
                <a:spcPts val="0"/>
              </a:spcAft>
              <a:buNone/>
            </a:pPr>
            <a:r>
              <a:rPr lang="en"/>
              <a:t>n_2 = 30</a:t>
            </a:r>
            <a:endParaRPr/>
          </a:p>
          <a:p>
            <a:pPr marL="0" lvl="0" indent="0" algn="l" rtl="0">
              <a:spcBef>
                <a:spcPts val="0"/>
              </a:spcBef>
              <a:spcAft>
                <a:spcPts val="0"/>
              </a:spcAft>
              <a:buNone/>
            </a:pPr>
            <a:r>
              <a:rPr lang="en"/>
              <a:t>A_2 = 50</a:t>
            </a:r>
            <a:endParaRPr/>
          </a:p>
          <a:p>
            <a:pPr marL="0" lvl="0" indent="0" algn="l" rtl="0">
              <a:spcBef>
                <a:spcPts val="0"/>
              </a:spcBef>
              <a:spcAft>
                <a:spcPts val="0"/>
              </a:spcAft>
              <a:buNone/>
            </a:pPr>
            <a:endParaRPr/>
          </a:p>
          <a:p>
            <a:pPr marL="0" lvl="0" indent="0" algn="l" rtl="0">
              <a:spcBef>
                <a:spcPts val="0"/>
              </a:spcBef>
              <a:spcAft>
                <a:spcPts val="0"/>
              </a:spcAft>
              <a:buNone/>
            </a:pPr>
            <a:r>
              <a:rPr lang="en"/>
              <a:t>gamma_1 = c(1, seq(0.2, 1.2, length.out = 100))</a:t>
            </a:r>
            <a:endParaRPr/>
          </a:p>
          <a:p>
            <a:pPr marL="0" lvl="0" indent="0" algn="l" rtl="0">
              <a:spcBef>
                <a:spcPts val="0"/>
              </a:spcBef>
              <a:spcAft>
                <a:spcPts val="0"/>
              </a:spcAft>
              <a:buNone/>
            </a:pPr>
            <a:r>
              <a:rPr lang="en"/>
              <a:t>gamma_2 = gamma_1 * A_2 / A_1</a:t>
            </a:r>
            <a:endParaRPr/>
          </a:p>
          <a:p>
            <a:pPr marL="0" lvl="0" indent="0" algn="l" rtl="0">
              <a:spcBef>
                <a:spcPts val="0"/>
              </a:spcBef>
              <a:spcAft>
                <a:spcPts val="0"/>
              </a:spcAft>
              <a:buNone/>
            </a:pPr>
            <a:endParaRPr/>
          </a:p>
          <a:p>
            <a:pPr marL="0" lvl="0" indent="0" algn="l" rtl="0">
              <a:spcBef>
                <a:spcPts val="0"/>
              </a:spcBef>
              <a:spcAft>
                <a:spcPts val="0"/>
              </a:spcAft>
              <a:buNone/>
            </a:pPr>
            <a:r>
              <a:rPr lang="en"/>
              <a:t>tax_gap = n_1 * A_1 / gamma_1 + n_2 * A_2 / gamma_2</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df = tibble(gamma_1 = gamma_1, </a:t>
            </a:r>
            <a:endParaRPr/>
          </a:p>
          <a:p>
            <a:pPr marL="0" lvl="0" indent="0" algn="l" rtl="0">
              <a:spcBef>
                <a:spcPts val="0"/>
              </a:spcBef>
              <a:spcAft>
                <a:spcPts val="0"/>
              </a:spcAft>
              <a:buNone/>
            </a:pPr>
            <a:r>
              <a:rPr lang="en"/>
              <a:t>       tax_gap = tax_gap) </a:t>
            </a:r>
            <a:endParaRPr/>
          </a:p>
          <a:p>
            <a:pPr marL="0" lvl="0" indent="0" algn="l" rtl="0">
              <a:spcBef>
                <a:spcPts val="0"/>
              </a:spcBef>
              <a:spcAft>
                <a:spcPts val="0"/>
              </a:spcAft>
              <a:buNone/>
            </a:pPr>
            <a:endParaRPr/>
          </a:p>
          <a:p>
            <a:pPr marL="0" lvl="0" indent="0" algn="l" rtl="0">
              <a:spcBef>
                <a:spcPts val="0"/>
              </a:spcBef>
              <a:spcAft>
                <a:spcPts val="0"/>
              </a:spcAft>
              <a:buNone/>
            </a:pPr>
            <a:r>
              <a:rPr lang="en"/>
              <a:t>df %&gt;%</a:t>
            </a:r>
            <a:endParaRPr/>
          </a:p>
          <a:p>
            <a:pPr marL="0" lvl="0" indent="0" algn="l" rtl="0">
              <a:spcBef>
                <a:spcPts val="0"/>
              </a:spcBef>
              <a:spcAft>
                <a:spcPts val="0"/>
              </a:spcAft>
              <a:buNone/>
            </a:pPr>
            <a:r>
              <a:rPr lang="en"/>
              <a:t>  ggplot(aes(x = tax_gap, y = gamma_1)) + </a:t>
            </a:r>
            <a:endParaRPr/>
          </a:p>
          <a:p>
            <a:pPr marL="0" lvl="0" indent="0" algn="l" rtl="0">
              <a:spcBef>
                <a:spcPts val="0"/>
              </a:spcBef>
              <a:spcAft>
                <a:spcPts val="0"/>
              </a:spcAft>
              <a:buNone/>
            </a:pPr>
            <a:r>
              <a:rPr lang="en"/>
              <a:t>  geom_line(color = "blue") + </a:t>
            </a:r>
            <a:endParaRPr/>
          </a:p>
          <a:p>
            <a:pPr marL="0" lvl="0" indent="0" algn="l" rtl="0">
              <a:spcBef>
                <a:spcPts val="0"/>
              </a:spcBef>
              <a:spcAft>
                <a:spcPts val="0"/>
              </a:spcAft>
              <a:buNone/>
            </a:pPr>
            <a:r>
              <a:rPr lang="en"/>
              <a:t>  geom_hline(yintercept = 1, linetype = "dotted") + </a:t>
            </a:r>
            <a:endParaRPr/>
          </a:p>
          <a:p>
            <a:pPr marL="0" lvl="0" indent="0" algn="l" rtl="0">
              <a:spcBef>
                <a:spcPts val="0"/>
              </a:spcBef>
              <a:spcAft>
                <a:spcPts val="0"/>
              </a:spcAft>
              <a:buNone/>
            </a:pPr>
            <a:r>
              <a:rPr lang="en"/>
              <a:t>  geom_vline(xintercept = df %&gt;% filter(gamma_1 == 1) %&gt;% pull(tax_gap), </a:t>
            </a:r>
            <a:endParaRPr/>
          </a:p>
          <a:p>
            <a:pPr marL="0" lvl="0" indent="0" algn="l" rtl="0">
              <a:spcBef>
                <a:spcPts val="0"/>
              </a:spcBef>
              <a:spcAft>
                <a:spcPts val="0"/>
              </a:spcAft>
              <a:buNone/>
            </a:pPr>
            <a:r>
              <a:rPr lang="en"/>
              <a:t>             linetype = "dotted") + </a:t>
            </a:r>
            <a:endParaRPr/>
          </a:p>
          <a:p>
            <a:pPr marL="0" lvl="0" indent="0" algn="l" rtl="0">
              <a:spcBef>
                <a:spcPts val="0"/>
              </a:spcBef>
              <a:spcAft>
                <a:spcPts val="0"/>
              </a:spcAft>
              <a:buNone/>
            </a:pPr>
            <a:r>
              <a:rPr lang="en"/>
              <a:t>  ylim(0, NA) +</a:t>
            </a:r>
            <a:endParaRPr/>
          </a:p>
          <a:p>
            <a:pPr marL="0" lvl="0" indent="0" algn="l" rtl="0">
              <a:spcBef>
                <a:spcPts val="0"/>
              </a:spcBef>
              <a:spcAft>
                <a:spcPts val="0"/>
              </a:spcAft>
              <a:buNone/>
            </a:pPr>
            <a:r>
              <a:rPr lang="en"/>
              <a:t>  labs(x = "Tax gap estimate", </a:t>
            </a:r>
            <a:endParaRPr/>
          </a:p>
          <a:p>
            <a:pPr marL="0" lvl="0" indent="0" algn="l" rtl="0">
              <a:spcBef>
                <a:spcPts val="0"/>
              </a:spcBef>
              <a:spcAft>
                <a:spcPts val="0"/>
              </a:spcAft>
              <a:buNone/>
            </a:pPr>
            <a:r>
              <a:rPr lang="en"/>
              <a:t>       y = "Examiner 1 detection rate") + </a:t>
            </a:r>
            <a:endParaRPr/>
          </a:p>
          <a:p>
            <a:pPr marL="0" lvl="0" indent="0" algn="l" rtl="0">
              <a:spcBef>
                <a:spcPts val="0"/>
              </a:spcBef>
              <a:spcAft>
                <a:spcPts val="0"/>
              </a:spcAft>
              <a:buNone/>
            </a:pPr>
            <a:r>
              <a:rPr lang="en"/>
              <a:t>  theme_bw(12)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19ec2e08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19ec2e0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719ec2e08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719ec2e08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593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580"/>
              <a:t>Estimating Undetected Income</a:t>
            </a:r>
            <a:endParaRPr sz="3580"/>
          </a:p>
          <a:p>
            <a:pPr marL="0" lvl="0" indent="0" algn="l" rtl="0">
              <a:spcBef>
                <a:spcPts val="0"/>
              </a:spcBef>
              <a:spcAft>
                <a:spcPts val="0"/>
              </a:spcAft>
              <a:buSzPts val="990"/>
              <a:buNone/>
            </a:pPr>
            <a:endParaRPr sz="3580"/>
          </a:p>
        </p:txBody>
      </p:sp>
      <p:sp>
        <p:nvSpPr>
          <p:cNvPr id="55" name="Google Shape;55;p13"/>
          <p:cNvSpPr txBox="1"/>
          <p:nvPr/>
        </p:nvSpPr>
        <p:spPr>
          <a:xfrm>
            <a:off x="159300" y="2529325"/>
            <a:ext cx="8919386" cy="21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595959"/>
                </a:solidFill>
              </a:rPr>
              <a:t>Stanford </a:t>
            </a:r>
            <a:r>
              <a:rPr lang="en" sz="1800" b="1" dirty="0" err="1">
                <a:solidFill>
                  <a:srgbClr val="595959"/>
                </a:solidFill>
              </a:rPr>
              <a:t>RegLab</a:t>
            </a:r>
            <a:r>
              <a:rPr lang="en" sz="1800" b="1" dirty="0">
                <a:solidFill>
                  <a:srgbClr val="595959"/>
                </a:solidFill>
              </a:rPr>
              <a:t>:</a:t>
            </a:r>
            <a:r>
              <a:rPr lang="en" sz="1800" dirty="0">
                <a:solidFill>
                  <a:srgbClr val="595959"/>
                </a:solidFill>
              </a:rPr>
              <a:t> Patrick </a:t>
            </a:r>
            <a:r>
              <a:rPr lang="en" sz="1800" dirty="0" err="1">
                <a:solidFill>
                  <a:srgbClr val="595959"/>
                </a:solidFill>
              </a:rPr>
              <a:t>Vossler</a:t>
            </a:r>
            <a:r>
              <a:rPr lang="en" sz="1800" dirty="0">
                <a:solidFill>
                  <a:srgbClr val="595959"/>
                </a:solidFill>
              </a:rPr>
              <a:t>, Aviv Caspi, Jon Hennessy, Jacob Goldin, Dan Ho</a:t>
            </a:r>
            <a:endParaRPr sz="1800" dirty="0">
              <a:solidFill>
                <a:srgbClr val="595959"/>
              </a:solidFill>
            </a:endParaRPr>
          </a:p>
          <a:p>
            <a:pPr marL="0" lvl="0" indent="0" algn="l" rtl="0">
              <a:spcBef>
                <a:spcPts val="0"/>
              </a:spcBef>
              <a:spcAft>
                <a:spcPts val="0"/>
              </a:spcAft>
              <a:buNone/>
            </a:pPr>
            <a:r>
              <a:rPr lang="en" sz="1800" b="1" dirty="0">
                <a:solidFill>
                  <a:srgbClr val="595959"/>
                </a:solidFill>
              </a:rPr>
              <a:t>IRS:</a:t>
            </a:r>
            <a:r>
              <a:rPr lang="en" sz="1800" dirty="0">
                <a:solidFill>
                  <a:srgbClr val="595959"/>
                </a:solidFill>
              </a:rPr>
              <a:t> John Guyton, Andrew Johns, Dan Rosenbaum</a:t>
            </a:r>
            <a:endParaRPr sz="1800" dirty="0">
              <a:solidFill>
                <a:srgbClr val="595959"/>
              </a:solidFill>
            </a:endParaRPr>
          </a:p>
          <a:p>
            <a:pPr marL="0" lvl="0" indent="0" algn="l" rtl="0">
              <a:spcBef>
                <a:spcPts val="0"/>
              </a:spcBef>
              <a:spcAft>
                <a:spcPts val="0"/>
              </a:spcAft>
              <a:buNone/>
            </a:pPr>
            <a:endParaRPr sz="1900" dirty="0">
              <a:solidFill>
                <a:srgbClr val="595959"/>
              </a:solidFill>
            </a:endParaRPr>
          </a:p>
          <a:p>
            <a:pPr marL="0" lvl="0" indent="0" algn="l" rtl="0">
              <a:spcBef>
                <a:spcPts val="0"/>
              </a:spcBef>
              <a:spcAft>
                <a:spcPts val="0"/>
              </a:spcAft>
              <a:buNone/>
            </a:pPr>
            <a:r>
              <a:rPr lang="en" sz="1500" dirty="0">
                <a:solidFill>
                  <a:srgbClr val="595959"/>
                </a:solidFill>
              </a:rPr>
              <a:t>JSM, August 2024</a:t>
            </a:r>
            <a:endParaRPr sz="1500" dirty="0">
              <a:solidFill>
                <a:srgbClr val="595959"/>
              </a:solidFill>
            </a:endParaRPr>
          </a:p>
          <a:p>
            <a:pPr marL="0" lvl="0" indent="0" algn="l" rtl="0">
              <a:spcBef>
                <a:spcPts val="0"/>
              </a:spcBef>
              <a:spcAft>
                <a:spcPts val="0"/>
              </a:spcAft>
              <a:buNone/>
            </a:pPr>
            <a:endParaRPr sz="1500" dirty="0">
              <a:solidFill>
                <a:srgbClr val="595959"/>
              </a:solidFill>
            </a:endParaRPr>
          </a:p>
          <a:p>
            <a:pPr marL="0" lvl="0" indent="0" algn="l" rtl="0">
              <a:spcBef>
                <a:spcPts val="0"/>
              </a:spcBef>
              <a:spcAft>
                <a:spcPts val="0"/>
              </a:spcAft>
              <a:buNone/>
            </a:pPr>
            <a:r>
              <a:rPr lang="en" sz="1200" dirty="0">
                <a:solidFill>
                  <a:srgbClr val="595959"/>
                </a:solidFill>
              </a:rPr>
              <a:t>The findings, interpretations, and conclusions expressed in this presentation are entirely those of the authors and do not necessarily reflect the views or the official positions of the U.S. Department of the Treasury or the Internal Revenue Service. All results have been reviewed to ensure that no confidential information is disclosed.</a:t>
            </a:r>
            <a:endParaRPr sz="1200" dirty="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311700" y="1000075"/>
            <a:ext cx="8520600" cy="38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Additionally, can use prior to pool information/borrow strength across return types (and/or over time).  Examiner gets a different      for each return type.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t>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a:t>Again, choose prior hyperparameters using Empirical Bayes and approximate EM </a:t>
            </a:r>
            <a:endParaRPr/>
          </a:p>
        </p:txBody>
      </p:sp>
      <p:sp>
        <p:nvSpPr>
          <p:cNvPr id="132" name="Google Shape;132;p22"/>
          <p:cNvSpPr/>
          <p:nvPr/>
        </p:nvSpPr>
        <p:spPr>
          <a:xfrm>
            <a:off x="1454925" y="3281925"/>
            <a:ext cx="5985000" cy="1311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Hierarchical Prior for Multiple Return Types</a:t>
            </a:r>
            <a:endParaRPr/>
          </a:p>
        </p:txBody>
      </p:sp>
      <p:pic>
        <p:nvPicPr>
          <p:cNvPr id="134" name="Google Shape;134;p22" title="[89,89,89,&quot;https://www.codecogs.com/eqnedit.php?latex=%5Cbegin%7Bpmatrix%7D%20%5Cgamma_1%5C%5C%20%5Cgamma_2%20%5Cend%7Bpmatrix%7D%20%5Csim%20N%5CBig(%20%5Cbegin%7Bpmatrix%7D%200%5C%5C%200%20%5Cend%7Bpmatrix%7D%2C%20%5Cbegin%7Bpmatrix%7D%20%5Csigma_1%5E2%20%26%20%5Csigma_%7B12%7D%20%5C%5C%20%5Csigma_%7B12%7D%20%26%20%5Csigma_2%5E2%20%5Cend%7Bpmatrix%7D%20%20%5CBig)#0&quot;]"/>
          <p:cNvPicPr preferRelativeResize="0"/>
          <p:nvPr/>
        </p:nvPicPr>
        <p:blipFill>
          <a:blip r:embed="rId3">
            <a:alphaModFix/>
          </a:blip>
          <a:stretch>
            <a:fillRect/>
          </a:stretch>
        </p:blipFill>
        <p:spPr>
          <a:xfrm>
            <a:off x="1812475" y="1946975"/>
            <a:ext cx="4711248" cy="855950"/>
          </a:xfrm>
          <a:prstGeom prst="rect">
            <a:avLst/>
          </a:prstGeom>
          <a:noFill/>
          <a:ln>
            <a:noFill/>
          </a:ln>
        </p:spPr>
      </p:pic>
      <p:pic>
        <p:nvPicPr>
          <p:cNvPr id="135" name="Google Shape;135;p22" title="[89,89,89,&quot;https://www.codecogs.com/eqnedit.php?latex=%5Cgamma#0&quot;]"/>
          <p:cNvPicPr preferRelativeResize="0"/>
          <p:nvPr/>
        </p:nvPicPr>
        <p:blipFill>
          <a:blip r:embed="rId4">
            <a:alphaModFix/>
          </a:blip>
          <a:stretch>
            <a:fillRect/>
          </a:stretch>
        </p:blipFill>
        <p:spPr>
          <a:xfrm>
            <a:off x="5028875" y="1429750"/>
            <a:ext cx="227875" cy="286300"/>
          </a:xfrm>
          <a:prstGeom prst="rect">
            <a:avLst/>
          </a:prstGeom>
          <a:noFill/>
          <a:ln>
            <a:noFill/>
          </a:ln>
        </p:spPr>
      </p:pic>
      <p:pic>
        <p:nvPicPr>
          <p:cNvPr id="136" name="Google Shape;136;p22" title="[89,89,89,&quot;https://www.codecogs.com/eqnedit.php?latex=%5Cgamma%20%5Csim%20N(0%2C%20%5Ctau%5E2)#0&quot;]"/>
          <p:cNvPicPr preferRelativeResize="0"/>
          <p:nvPr/>
        </p:nvPicPr>
        <p:blipFill>
          <a:blip r:embed="rId5">
            <a:alphaModFix/>
          </a:blip>
          <a:stretch>
            <a:fillRect/>
          </a:stretch>
        </p:blipFill>
        <p:spPr>
          <a:xfrm>
            <a:off x="2914025" y="3473996"/>
            <a:ext cx="2114850" cy="440600"/>
          </a:xfrm>
          <a:prstGeom prst="rect">
            <a:avLst/>
          </a:prstGeom>
          <a:noFill/>
          <a:ln>
            <a:noFill/>
          </a:ln>
        </p:spPr>
      </p:pic>
      <p:pic>
        <p:nvPicPr>
          <p:cNvPr id="137" name="Google Shape;137;p22" title="[89,89,89,&quot;https://www.codecogs.com/eqnedit.php?latex=%5Cgamma_1%20%7C%20%5Cgamma%20%5Csim%20N(%5Cgamma%2C%20%5Csigma%5E2)#0&quot;]"/>
          <p:cNvPicPr preferRelativeResize="0"/>
          <p:nvPr/>
        </p:nvPicPr>
        <p:blipFill>
          <a:blip r:embed="rId6">
            <a:alphaModFix/>
          </a:blip>
          <a:stretch>
            <a:fillRect/>
          </a:stretch>
        </p:blipFill>
        <p:spPr>
          <a:xfrm>
            <a:off x="1547164" y="3993150"/>
            <a:ext cx="2635559" cy="440600"/>
          </a:xfrm>
          <a:prstGeom prst="rect">
            <a:avLst/>
          </a:prstGeom>
          <a:noFill/>
          <a:ln>
            <a:noFill/>
          </a:ln>
        </p:spPr>
      </p:pic>
      <p:pic>
        <p:nvPicPr>
          <p:cNvPr id="138" name="Google Shape;138;p22" title="[89,89,89,&quot;https://www.codecogs.com/eqnedit.php?latex=%5Cgamma_2%20%7C%20%5Cgamma%20%5Csim%20N(%5Cgamma%2C%20%5Csigma%5E2)#0&quot;]"/>
          <p:cNvPicPr preferRelativeResize="0"/>
          <p:nvPr/>
        </p:nvPicPr>
        <p:blipFill>
          <a:blip r:embed="rId7">
            <a:alphaModFix/>
          </a:blip>
          <a:stretch>
            <a:fillRect/>
          </a:stretch>
        </p:blipFill>
        <p:spPr>
          <a:xfrm>
            <a:off x="4671421" y="3993146"/>
            <a:ext cx="2635436" cy="440600"/>
          </a:xfrm>
          <a:prstGeom prst="rect">
            <a:avLst/>
          </a:prstGeom>
          <a:noFill/>
          <a:ln>
            <a:noFill/>
          </a:ln>
        </p:spPr>
      </p:pic>
      <p:sp>
        <p:nvSpPr>
          <p:cNvPr id="139" name="Google Shape;139;p22"/>
          <p:cNvSpPr/>
          <p:nvPr/>
        </p:nvSpPr>
        <p:spPr>
          <a:xfrm>
            <a:off x="1690600" y="1870488"/>
            <a:ext cx="5071800" cy="1041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p22"/>
          <p:cNvSpPr txBox="1"/>
          <p:nvPr/>
        </p:nvSpPr>
        <p:spPr>
          <a:xfrm>
            <a:off x="214425" y="2029200"/>
            <a:ext cx="1269900" cy="69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a:solidFill>
                  <a:srgbClr val="894BB5"/>
                </a:solidFill>
                <a:latin typeface="Roboto"/>
                <a:ea typeface="Roboto"/>
                <a:cs typeface="Roboto"/>
                <a:sym typeface="Roboto"/>
              </a:rPr>
              <a:t>Option 1</a:t>
            </a:r>
            <a:endParaRPr sz="1800">
              <a:solidFill>
                <a:srgbClr val="894BB5"/>
              </a:solidFill>
              <a:latin typeface="Roboto"/>
              <a:ea typeface="Roboto"/>
              <a:cs typeface="Roboto"/>
              <a:sym typeface="Roboto"/>
            </a:endParaRPr>
          </a:p>
        </p:txBody>
      </p:sp>
      <p:sp>
        <p:nvSpPr>
          <p:cNvPr id="141" name="Google Shape;141;p22"/>
          <p:cNvSpPr txBox="1"/>
          <p:nvPr/>
        </p:nvSpPr>
        <p:spPr>
          <a:xfrm>
            <a:off x="214425" y="3629400"/>
            <a:ext cx="1269900" cy="69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a:solidFill>
                  <a:srgbClr val="894BB5"/>
                </a:solidFill>
                <a:latin typeface="Roboto"/>
                <a:ea typeface="Roboto"/>
                <a:cs typeface="Roboto"/>
                <a:sym typeface="Roboto"/>
              </a:rPr>
              <a:t>Option 2</a:t>
            </a:r>
            <a:endParaRPr sz="1800">
              <a:solidFill>
                <a:srgbClr val="894BB5"/>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Tax Gap Estimates</a:t>
            </a:r>
            <a:endParaRPr/>
          </a:p>
        </p:txBody>
      </p:sp>
      <p:sp>
        <p:nvSpPr>
          <p:cNvPr id="147" name="Google Shape;14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a:t>To generate a tax gap, we have to choose a reference examiner, who we say has a detection rate of 100%.  Some options…</a:t>
            </a:r>
            <a:endParaRPr/>
          </a:p>
          <a:p>
            <a:pPr marL="457200" lvl="0" indent="-342900" algn="l" rtl="0">
              <a:lnSpc>
                <a:spcPct val="105000"/>
              </a:lnSpc>
              <a:spcBef>
                <a:spcPts val="1200"/>
              </a:spcBef>
              <a:spcAft>
                <a:spcPts val="0"/>
              </a:spcAft>
              <a:buSzPts val="1800"/>
              <a:buChar char="●"/>
            </a:pPr>
            <a:r>
              <a:rPr lang="en"/>
              <a:t>Examiner with max estimated relative rate </a:t>
            </a:r>
            <a:endParaRPr/>
          </a:p>
          <a:p>
            <a:pPr marL="457200" lvl="0" indent="-342900" algn="l" rtl="0">
              <a:lnSpc>
                <a:spcPct val="105000"/>
              </a:lnSpc>
              <a:spcBef>
                <a:spcPts val="0"/>
              </a:spcBef>
              <a:spcAft>
                <a:spcPts val="0"/>
              </a:spcAft>
              <a:buSzPts val="1800"/>
              <a:buChar char="●"/>
            </a:pPr>
            <a:r>
              <a:rPr lang="en"/>
              <a:t>Percentile examiner </a:t>
            </a:r>
            <a:endParaRPr/>
          </a:p>
          <a:p>
            <a:pPr marL="914400" lvl="1" indent="-317500" algn="l" rtl="0">
              <a:lnSpc>
                <a:spcPct val="105000"/>
              </a:lnSpc>
              <a:spcBef>
                <a:spcPts val="0"/>
              </a:spcBef>
              <a:spcAft>
                <a:spcPts val="0"/>
              </a:spcAft>
              <a:buSzPts val="1400"/>
              <a:buChar char="○"/>
            </a:pPr>
            <a:r>
              <a:rPr lang="en"/>
              <a:t>If max relative rate is too noisy</a:t>
            </a:r>
            <a:endParaRPr/>
          </a:p>
          <a:p>
            <a:pPr marL="457200" lvl="0" indent="-342900" algn="l" rtl="0">
              <a:lnSpc>
                <a:spcPct val="105000"/>
              </a:lnSpc>
              <a:spcBef>
                <a:spcPts val="0"/>
              </a:spcBef>
              <a:spcAft>
                <a:spcPts val="0"/>
              </a:spcAft>
              <a:buSzPts val="1800"/>
              <a:buChar char="●"/>
            </a:pPr>
            <a:r>
              <a:rPr lang="en"/>
              <a:t>Synthetic/composite examiner – average of top examiners</a:t>
            </a:r>
            <a:endParaRPr/>
          </a:p>
          <a:p>
            <a:pPr marL="0" lvl="0" indent="0" algn="l" rtl="0">
              <a:lnSpc>
                <a:spcPct val="105000"/>
              </a:lnSpc>
              <a:spcBef>
                <a:spcPts val="1200"/>
              </a:spcBef>
              <a:spcAft>
                <a:spcPts val="0"/>
              </a:spcAft>
              <a:buNone/>
            </a:pPr>
            <a:r>
              <a:rPr lang="en"/>
              <a:t>Ideally, decision should be informed by experience with examiners and audit process</a:t>
            </a:r>
            <a:endParaRPr/>
          </a:p>
          <a:p>
            <a:pPr marL="0" lvl="0" indent="0" algn="l" rtl="0">
              <a:lnSpc>
                <a:spcPct val="105000"/>
              </a:lnSpc>
              <a:spcBef>
                <a:spcPts val="1200"/>
              </a:spcBef>
              <a:spcAft>
                <a:spcPts val="1200"/>
              </a:spcAft>
              <a:buNone/>
            </a:pPr>
            <a:r>
              <a:rPr lang="en"/>
              <a:t>Then, predict adjustment as if the reference examiner were auditing all returns,</a:t>
            </a:r>
            <a:br>
              <a:rPr lang="en"/>
            </a:br>
            <a:endParaRPr/>
          </a:p>
        </p:txBody>
      </p:sp>
      <p:pic>
        <p:nvPicPr>
          <p:cNvPr id="148" name="Google Shape;148;p23" title="[89,89,89,&quot;https://www.codecogs.com/eqnedit.php?latex=%5Chat%7BA%7D%20%3D%20%5Cexp%7B(X%20%5Chat%7B%5Cbeta%7D%20%2B%20%5Chat%7B%5Cgamma%7D_%7B%5Ctext%7Bref%7D%7D)#0&quot;]"/>
          <p:cNvPicPr preferRelativeResize="0"/>
          <p:nvPr/>
        </p:nvPicPr>
        <p:blipFill>
          <a:blip r:embed="rId3">
            <a:alphaModFix/>
          </a:blip>
          <a:stretch>
            <a:fillRect/>
          </a:stretch>
        </p:blipFill>
        <p:spPr>
          <a:xfrm>
            <a:off x="2719550" y="4321425"/>
            <a:ext cx="3974103" cy="57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 Summary</a:t>
            </a:r>
            <a:endParaRPr/>
          </a:p>
        </p:txBody>
      </p:sp>
      <p:sp>
        <p:nvSpPr>
          <p:cNvPr id="154" name="Google Shape;154;p24"/>
          <p:cNvSpPr txBox="1">
            <a:spLocks noGrp="1"/>
          </p:cNvSpPr>
          <p:nvPr>
            <p:ph type="body" idx="1"/>
          </p:nvPr>
        </p:nvSpPr>
        <p:spPr>
          <a:xfrm>
            <a:off x="311700" y="1076275"/>
            <a:ext cx="8520600" cy="3921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Approach</a:t>
            </a:r>
            <a:endParaRPr b="1"/>
          </a:p>
          <a:p>
            <a:pPr marL="457200" lvl="0" indent="-342900" algn="l" rtl="0">
              <a:spcBef>
                <a:spcPts val="0"/>
              </a:spcBef>
              <a:spcAft>
                <a:spcPts val="0"/>
              </a:spcAft>
              <a:buSzPts val="1800"/>
              <a:buChar char="●"/>
            </a:pPr>
            <a:r>
              <a:rPr lang="en"/>
              <a:t>Modeling adjustment, rather than underlying misreporting</a:t>
            </a:r>
            <a:endParaRPr/>
          </a:p>
          <a:p>
            <a:pPr marL="457200" lvl="0" indent="-342900" algn="l" rtl="0">
              <a:spcBef>
                <a:spcPts val="0"/>
              </a:spcBef>
              <a:spcAft>
                <a:spcPts val="0"/>
              </a:spcAft>
              <a:buSzPts val="1800"/>
              <a:buChar char="●"/>
            </a:pPr>
            <a:r>
              <a:rPr lang="en"/>
              <a:t>Estimate relative detection rates and then make explicit assumption about reference examiners </a:t>
            </a:r>
            <a:endParaRPr/>
          </a:p>
          <a:p>
            <a:pPr marL="914400" lvl="1" indent="-317500" algn="l" rtl="0">
              <a:spcBef>
                <a:spcPts val="0"/>
              </a:spcBef>
              <a:spcAft>
                <a:spcPts val="0"/>
              </a:spcAft>
              <a:buSzPts val="1400"/>
              <a:buChar char="○"/>
            </a:pPr>
            <a:r>
              <a:rPr lang="en"/>
              <a:t>Ideally, informed by subject-matter experience</a:t>
            </a:r>
            <a:endParaRPr/>
          </a:p>
          <a:p>
            <a:pPr marL="457200" lvl="0" indent="-342900" algn="l" rtl="0">
              <a:spcBef>
                <a:spcPts val="0"/>
              </a:spcBef>
              <a:spcAft>
                <a:spcPts val="0"/>
              </a:spcAft>
              <a:buSzPts val="1800"/>
              <a:buChar char="●"/>
            </a:pPr>
            <a:r>
              <a:rPr lang="en"/>
              <a:t>Predict misreporting based on what reference examiner would find as adjustment</a:t>
            </a:r>
            <a:endParaRPr/>
          </a:p>
          <a:p>
            <a:pPr marL="914400" lvl="1" indent="-317500" algn="l" rtl="0">
              <a:spcBef>
                <a:spcPts val="0"/>
              </a:spcBef>
              <a:spcAft>
                <a:spcPts val="0"/>
              </a:spcAft>
              <a:buSzPts val="1400"/>
              <a:buChar char="○"/>
            </a:pPr>
            <a:r>
              <a:rPr lang="en"/>
              <a:t>Generate interval via posterior sampling, </a:t>
            </a:r>
            <a:r>
              <a:rPr lang="en" u="sng">
                <a:solidFill>
                  <a:schemeClr val="hlink"/>
                </a:solidFill>
                <a:hlinkClick r:id="rId3" action="ppaction://hlinksldjump"/>
              </a:rPr>
              <a:t>link</a:t>
            </a:r>
            <a:endParaRPr/>
          </a:p>
          <a:p>
            <a:pPr marL="0" lvl="0" indent="0" algn="l" rtl="0">
              <a:spcBef>
                <a:spcPts val="1200"/>
              </a:spcBef>
              <a:spcAft>
                <a:spcPts val="0"/>
              </a:spcAft>
              <a:buNone/>
            </a:pPr>
            <a:r>
              <a:rPr lang="en" b="1"/>
              <a:t>Assumptions</a:t>
            </a:r>
            <a:endParaRPr b="1"/>
          </a:p>
          <a:p>
            <a:pPr marL="457200" lvl="0" indent="-342900" algn="l" rtl="0">
              <a:spcBef>
                <a:spcPts val="0"/>
              </a:spcBef>
              <a:spcAft>
                <a:spcPts val="0"/>
              </a:spcAft>
              <a:buSzPts val="1800"/>
              <a:buChar char="●"/>
            </a:pPr>
            <a:r>
              <a:rPr lang="en"/>
              <a:t>Top examiners detect misreporting accurately and we can identify them</a:t>
            </a:r>
            <a:endParaRPr/>
          </a:p>
          <a:p>
            <a:pPr marL="457200" lvl="0" indent="-342900" algn="l" rtl="0">
              <a:spcBef>
                <a:spcPts val="0"/>
              </a:spcBef>
              <a:spcAft>
                <a:spcPts val="0"/>
              </a:spcAft>
              <a:buSzPts val="1800"/>
              <a:buChar char="●"/>
            </a:pPr>
            <a:r>
              <a:rPr lang="en"/>
              <a:t>Distribution and functional form of GLM are correct</a:t>
            </a:r>
            <a:endParaRPr/>
          </a:p>
          <a:p>
            <a:pPr marL="914400" lvl="1" indent="-317500" algn="l" rtl="0">
              <a:spcBef>
                <a:spcPts val="0"/>
              </a:spcBef>
              <a:spcAft>
                <a:spcPts val="0"/>
              </a:spcAft>
              <a:buSzPts val="1400"/>
              <a:buChar char="○"/>
            </a:pPr>
            <a:r>
              <a:rPr lang="en"/>
              <a:t>Adjustment follows Tweedie-like shape</a:t>
            </a:r>
            <a:endParaRPr/>
          </a:p>
          <a:p>
            <a:pPr marL="457200" lvl="0" indent="-342900" algn="l" rtl="0">
              <a:spcBef>
                <a:spcPts val="0"/>
              </a:spcBef>
              <a:spcAft>
                <a:spcPts val="0"/>
              </a:spcAft>
              <a:buSzPts val="1800"/>
              <a:buChar char="●"/>
            </a:pPr>
            <a:r>
              <a:rPr lang="en"/>
              <a:t>Returns are assigned randomly or at least on observed covariates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Simulation</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Generate Examiner Skill Distribution</a:t>
            </a:r>
            <a:endParaRPr/>
          </a:p>
        </p:txBody>
      </p:sp>
      <p:sp>
        <p:nvSpPr>
          <p:cNvPr id="165" name="Google Shape;165;p26"/>
          <p:cNvSpPr txBox="1"/>
          <p:nvPr/>
        </p:nvSpPr>
        <p:spPr>
          <a:xfrm>
            <a:off x="5814400" y="1782000"/>
            <a:ext cx="3185100" cy="2618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Char char="●"/>
            </a:pPr>
            <a:r>
              <a:rPr lang="en" sz="1600">
                <a:solidFill>
                  <a:schemeClr val="dk2"/>
                </a:solidFill>
              </a:rPr>
              <a:t># of examiners: 100</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Detection rates drawn from Log-Normal(0, 0.1), where max rate set to 1.0</a:t>
            </a:r>
            <a:endParaRPr sz="1600">
              <a:solidFill>
                <a:schemeClr val="dk2"/>
              </a:solidFill>
            </a:endParaRPr>
          </a:p>
        </p:txBody>
      </p:sp>
      <p:pic>
        <p:nvPicPr>
          <p:cNvPr id="166" name="Google Shape;166;p26"/>
          <p:cNvPicPr preferRelativeResize="0"/>
          <p:nvPr/>
        </p:nvPicPr>
        <p:blipFill>
          <a:blip r:embed="rId3">
            <a:alphaModFix/>
          </a:blip>
          <a:stretch>
            <a:fillRect/>
          </a:stretch>
        </p:blipFill>
        <p:spPr>
          <a:xfrm>
            <a:off x="228600" y="1170125"/>
            <a:ext cx="5627424" cy="33512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Simulate true misreporting and observed adjustment</a:t>
            </a:r>
            <a:endParaRPr/>
          </a:p>
        </p:txBody>
      </p:sp>
      <p:pic>
        <p:nvPicPr>
          <p:cNvPr id="172" name="Google Shape;172;p27"/>
          <p:cNvPicPr preferRelativeResize="0"/>
          <p:nvPr/>
        </p:nvPicPr>
        <p:blipFill>
          <a:blip r:embed="rId3">
            <a:alphaModFix/>
          </a:blip>
          <a:stretch>
            <a:fillRect/>
          </a:stretch>
        </p:blipFill>
        <p:spPr>
          <a:xfrm>
            <a:off x="4428077" y="2089500"/>
            <a:ext cx="4715925" cy="2740475"/>
          </a:xfrm>
          <a:prstGeom prst="rect">
            <a:avLst/>
          </a:prstGeom>
          <a:noFill/>
          <a:ln>
            <a:noFill/>
          </a:ln>
        </p:spPr>
      </p:pic>
      <p:sp>
        <p:nvSpPr>
          <p:cNvPr id="173" name="Google Shape;173;p27"/>
          <p:cNvSpPr txBox="1"/>
          <p:nvPr/>
        </p:nvSpPr>
        <p:spPr>
          <a:xfrm>
            <a:off x="264225" y="1058300"/>
            <a:ext cx="6616500" cy="13302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Char char="●"/>
            </a:pPr>
            <a:r>
              <a:rPr lang="en" sz="1600">
                <a:solidFill>
                  <a:schemeClr val="dk2"/>
                </a:solidFill>
              </a:rPr>
              <a:t>Misreporting ~ Tweedie(           , power = 1.65, phi = 4)</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Point mass at zero with a long tail </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Adjustment = max(misreporting * detection + noise, 0)</a:t>
            </a:r>
            <a:endParaRPr sz="1600">
              <a:solidFill>
                <a:schemeClr val="dk2"/>
              </a:solidFill>
            </a:endParaRPr>
          </a:p>
          <a:p>
            <a:pPr marL="0" lvl="0" indent="0" algn="l" rtl="0">
              <a:spcBef>
                <a:spcPts val="0"/>
              </a:spcBef>
              <a:spcAft>
                <a:spcPts val="0"/>
              </a:spcAft>
              <a:buNone/>
            </a:pPr>
            <a:endParaRPr sz="1600">
              <a:solidFill>
                <a:schemeClr val="dk2"/>
              </a:solidFill>
            </a:endParaRPr>
          </a:p>
        </p:txBody>
      </p:sp>
      <p:pic>
        <p:nvPicPr>
          <p:cNvPr id="174" name="Google Shape;174;p27"/>
          <p:cNvPicPr preferRelativeResize="0"/>
          <p:nvPr/>
        </p:nvPicPr>
        <p:blipFill>
          <a:blip r:embed="rId4">
            <a:alphaModFix/>
          </a:blip>
          <a:stretch>
            <a:fillRect/>
          </a:stretch>
        </p:blipFill>
        <p:spPr>
          <a:xfrm>
            <a:off x="35620" y="2312375"/>
            <a:ext cx="4085150" cy="2373926"/>
          </a:xfrm>
          <a:prstGeom prst="rect">
            <a:avLst/>
          </a:prstGeom>
          <a:noFill/>
          <a:ln>
            <a:noFill/>
          </a:ln>
        </p:spPr>
      </p:pic>
      <p:sp>
        <p:nvSpPr>
          <p:cNvPr id="175" name="Google Shape;175;p27"/>
          <p:cNvSpPr txBox="1"/>
          <p:nvPr/>
        </p:nvSpPr>
        <p:spPr>
          <a:xfrm>
            <a:off x="1201400" y="2876550"/>
            <a:ext cx="2405400" cy="7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500">
                <a:solidFill>
                  <a:srgbClr val="894BB5"/>
                </a:solidFill>
                <a:latin typeface="Roboto"/>
                <a:ea typeface="Roboto"/>
                <a:cs typeface="Roboto"/>
                <a:sym typeface="Roboto"/>
              </a:rPr>
              <a:t>~50% of misreporting = 0</a:t>
            </a:r>
            <a:endParaRPr sz="1500">
              <a:solidFill>
                <a:srgbClr val="894BB5"/>
              </a:solidFill>
              <a:latin typeface="Roboto"/>
              <a:ea typeface="Roboto"/>
              <a:cs typeface="Roboto"/>
              <a:sym typeface="Roboto"/>
            </a:endParaRPr>
          </a:p>
        </p:txBody>
      </p:sp>
      <p:pic>
        <p:nvPicPr>
          <p:cNvPr id="176" name="Google Shape;176;p27" title="[89,89,89,&quot;https://www.codecogs.com/eqnedit.php?latex=%5Cexp%7BX%5Cbeta%7D#0&quot;]"/>
          <p:cNvPicPr preferRelativeResize="0"/>
          <p:nvPr/>
        </p:nvPicPr>
        <p:blipFill>
          <a:blip r:embed="rId5">
            <a:alphaModFix/>
          </a:blip>
          <a:stretch>
            <a:fillRect/>
          </a:stretch>
        </p:blipFill>
        <p:spPr>
          <a:xfrm>
            <a:off x="3007425" y="1210700"/>
            <a:ext cx="585085" cy="1693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Relative rates estimates are correlated with true rates</a:t>
            </a:r>
            <a:endParaRPr/>
          </a:p>
        </p:txBody>
      </p:sp>
      <p:pic>
        <p:nvPicPr>
          <p:cNvPr id="182" name="Google Shape;182;p28"/>
          <p:cNvPicPr preferRelativeResize="0"/>
          <p:nvPr/>
        </p:nvPicPr>
        <p:blipFill>
          <a:blip r:embed="rId3">
            <a:alphaModFix/>
          </a:blip>
          <a:stretch>
            <a:fillRect/>
          </a:stretch>
        </p:blipFill>
        <p:spPr>
          <a:xfrm>
            <a:off x="152400" y="1362427"/>
            <a:ext cx="5356551" cy="3112750"/>
          </a:xfrm>
          <a:prstGeom prst="rect">
            <a:avLst/>
          </a:prstGeom>
          <a:noFill/>
          <a:ln>
            <a:noFill/>
          </a:ln>
        </p:spPr>
      </p:pic>
      <p:sp>
        <p:nvSpPr>
          <p:cNvPr id="183" name="Google Shape;183;p28"/>
          <p:cNvSpPr txBox="1"/>
          <p:nvPr/>
        </p:nvSpPr>
        <p:spPr>
          <a:xfrm>
            <a:off x="5713975" y="1418425"/>
            <a:ext cx="3342900" cy="34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2"/>
                </a:solidFill>
              </a:rPr>
              <a:t>Predict tax gap based on what top examiner would detect </a:t>
            </a:r>
            <a:endParaRPr sz="1800" dirty="0">
              <a:solidFill>
                <a:schemeClr val="dk2"/>
              </a:solidFill>
            </a:endParaRPr>
          </a:p>
          <a:p>
            <a:pPr marL="0" lvl="0" indent="0" algn="l" rtl="0">
              <a:lnSpc>
                <a:spcPct val="105000"/>
              </a:lnSpc>
              <a:spcBef>
                <a:spcPts val="1000"/>
              </a:spcBef>
              <a:spcAft>
                <a:spcPts val="0"/>
              </a:spcAft>
              <a:buNone/>
            </a:pPr>
            <a:r>
              <a:rPr lang="en" sz="1800" dirty="0">
                <a:solidFill>
                  <a:schemeClr val="dk2"/>
                </a:solidFill>
              </a:rPr>
              <a:t>Compare tax gap estimates with truth</a:t>
            </a:r>
            <a:endParaRPr sz="1800" dirty="0">
              <a:solidFill>
                <a:schemeClr val="dk2"/>
              </a:solidFill>
            </a:endParaRPr>
          </a:p>
          <a:p>
            <a:pPr marL="457200" lvl="0" indent="-342900" algn="l" rtl="0">
              <a:lnSpc>
                <a:spcPct val="105000"/>
              </a:lnSpc>
              <a:spcBef>
                <a:spcPts val="0"/>
              </a:spcBef>
              <a:spcAft>
                <a:spcPts val="0"/>
              </a:spcAft>
              <a:buClr>
                <a:schemeClr val="dk2"/>
              </a:buClr>
              <a:buSzPts val="1800"/>
              <a:buChar char="●"/>
            </a:pPr>
            <a:r>
              <a:rPr lang="en" b="1" dirty="0">
                <a:solidFill>
                  <a:schemeClr val="dk2"/>
                </a:solidFill>
              </a:rPr>
              <a:t>SRR</a:t>
            </a:r>
            <a:r>
              <a:rPr lang="en" dirty="0">
                <a:solidFill>
                  <a:schemeClr val="dk2"/>
                </a:solidFill>
              </a:rPr>
              <a:t> – RR model with shrinkage (using max est. examiner)</a:t>
            </a:r>
            <a:endParaRPr dirty="0">
              <a:solidFill>
                <a:schemeClr val="dk2"/>
              </a:solidFill>
            </a:endParaRPr>
          </a:p>
          <a:p>
            <a:pPr marL="457200" lvl="0" indent="-342900" algn="l" rtl="0">
              <a:lnSpc>
                <a:spcPct val="105000"/>
              </a:lnSpc>
              <a:spcBef>
                <a:spcPts val="0"/>
              </a:spcBef>
              <a:spcAft>
                <a:spcPts val="0"/>
              </a:spcAft>
              <a:buClr>
                <a:schemeClr val="dk2"/>
              </a:buClr>
              <a:buSzPts val="1800"/>
              <a:buChar char="●"/>
            </a:pPr>
            <a:r>
              <a:rPr lang="en" b="1" dirty="0">
                <a:solidFill>
                  <a:schemeClr val="dk2"/>
                </a:solidFill>
              </a:rPr>
              <a:t>RR</a:t>
            </a:r>
            <a:r>
              <a:rPr lang="en" dirty="0">
                <a:solidFill>
                  <a:schemeClr val="dk2"/>
                </a:solidFill>
              </a:rPr>
              <a:t> – RR model w/out shrinkage (max est. examiner), </a:t>
            </a:r>
            <a:endParaRPr dirty="0">
              <a:solidFill>
                <a:schemeClr val="dk2"/>
              </a:solidFill>
            </a:endParaRPr>
          </a:p>
          <a:p>
            <a:pPr marL="457200" lvl="0" indent="-342900" algn="l" rtl="0">
              <a:lnSpc>
                <a:spcPct val="105000"/>
              </a:lnSpc>
              <a:spcBef>
                <a:spcPts val="0"/>
              </a:spcBef>
              <a:spcAft>
                <a:spcPts val="0"/>
              </a:spcAft>
              <a:buClr>
                <a:schemeClr val="dk2"/>
              </a:buClr>
              <a:buSzPts val="1800"/>
              <a:buChar char="●"/>
            </a:pPr>
            <a:r>
              <a:rPr lang="en" b="1" dirty="0">
                <a:solidFill>
                  <a:schemeClr val="dk2"/>
                </a:solidFill>
              </a:rPr>
              <a:t>Average of adjustments</a:t>
            </a:r>
            <a:r>
              <a:rPr lang="en" dirty="0">
                <a:solidFill>
                  <a:schemeClr val="dk2"/>
                </a:solidFill>
              </a:rPr>
              <a:t> – treat </a:t>
            </a:r>
            <a:br>
              <a:rPr lang="en" dirty="0">
                <a:solidFill>
                  <a:schemeClr val="dk2"/>
                </a:solidFill>
              </a:rPr>
            </a:br>
            <a:r>
              <a:rPr lang="en" dirty="0">
                <a:solidFill>
                  <a:schemeClr val="dk2"/>
                </a:solidFill>
              </a:rPr>
              <a:t>all examiners as perfect,</a:t>
            </a:r>
            <a:endParaRPr dirty="0">
              <a:solidFill>
                <a:schemeClr val="dk2"/>
              </a:solidFill>
            </a:endParaRPr>
          </a:p>
          <a:p>
            <a:pPr marL="0" lvl="0" indent="0" algn="l" rtl="0">
              <a:spcBef>
                <a:spcPts val="1200"/>
              </a:spcBef>
              <a:spcAft>
                <a:spcPts val="0"/>
              </a:spcAft>
              <a:buNone/>
            </a:pPr>
            <a:endParaRPr sz="1800" dirty="0">
              <a:solidFill>
                <a:schemeClr val="dk2"/>
              </a:solidFill>
            </a:endParaRPr>
          </a:p>
        </p:txBody>
      </p:sp>
      <p:pic>
        <p:nvPicPr>
          <p:cNvPr id="184" name="Google Shape;184;p28" title="[89,89,89,&quot;https://www.codecogs.com/eqnedit.php?latex=%5Ctau%5E2%20%3D%20%5Cinfty#0&quot;]"/>
          <p:cNvPicPr preferRelativeResize="0"/>
          <p:nvPr/>
        </p:nvPicPr>
        <p:blipFill>
          <a:blip r:embed="rId4">
            <a:alphaModFix/>
          </a:blip>
          <a:stretch>
            <a:fillRect/>
          </a:stretch>
        </p:blipFill>
        <p:spPr>
          <a:xfrm>
            <a:off x="7962575" y="3424756"/>
            <a:ext cx="695206" cy="190675"/>
          </a:xfrm>
          <a:prstGeom prst="rect">
            <a:avLst/>
          </a:prstGeom>
          <a:noFill/>
          <a:ln>
            <a:noFill/>
          </a:ln>
        </p:spPr>
      </p:pic>
      <p:pic>
        <p:nvPicPr>
          <p:cNvPr id="185" name="Google Shape;185;p28" title="[89,89,89,&quot;https://www.codecogs.com/eqnedit.php?latex=%5Ctau%5E2%20%3D%200#0&quot;]"/>
          <p:cNvPicPr preferRelativeResize="0"/>
          <p:nvPr/>
        </p:nvPicPr>
        <p:blipFill>
          <a:blip r:embed="rId5">
            <a:alphaModFix/>
          </a:blip>
          <a:stretch>
            <a:fillRect/>
          </a:stretch>
        </p:blipFill>
        <p:spPr>
          <a:xfrm>
            <a:off x="8250100" y="3876089"/>
            <a:ext cx="582200" cy="190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9"/>
          <p:cNvPicPr preferRelativeResize="0"/>
          <p:nvPr/>
        </p:nvPicPr>
        <p:blipFill>
          <a:blip r:embed="rId3">
            <a:alphaModFix/>
          </a:blip>
          <a:stretch>
            <a:fillRect/>
          </a:stretch>
        </p:blipFill>
        <p:spPr>
          <a:xfrm>
            <a:off x="0" y="1318650"/>
            <a:ext cx="5305876" cy="3116350"/>
          </a:xfrm>
          <a:prstGeom prst="rect">
            <a:avLst/>
          </a:prstGeom>
          <a:noFill/>
          <a:ln>
            <a:noFill/>
          </a:ln>
        </p:spPr>
      </p:pic>
      <p:sp>
        <p:nvSpPr>
          <p:cNvPr id="191" name="Google Shape;191;p29"/>
          <p:cNvSpPr txBox="1">
            <a:spLocks noGrp="1"/>
          </p:cNvSpPr>
          <p:nvPr>
            <p:ph type="title"/>
          </p:nvPr>
        </p:nvSpPr>
        <p:spPr>
          <a:xfrm>
            <a:off x="311700" y="445025"/>
            <a:ext cx="4994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Shrinkage estimator unbiased at 60 exams/examiner </a:t>
            </a:r>
            <a:endParaRPr/>
          </a:p>
        </p:txBody>
      </p:sp>
      <p:pic>
        <p:nvPicPr>
          <p:cNvPr id="192" name="Google Shape;192;p29"/>
          <p:cNvPicPr preferRelativeResize="0"/>
          <p:nvPr/>
        </p:nvPicPr>
        <p:blipFill>
          <a:blip r:embed="rId4">
            <a:alphaModFix/>
          </a:blip>
          <a:stretch>
            <a:fillRect/>
          </a:stretch>
        </p:blipFill>
        <p:spPr>
          <a:xfrm>
            <a:off x="5382076" y="2941375"/>
            <a:ext cx="3533325" cy="2075256"/>
          </a:xfrm>
          <a:prstGeom prst="rect">
            <a:avLst/>
          </a:prstGeom>
          <a:noFill/>
          <a:ln>
            <a:noFill/>
          </a:ln>
        </p:spPr>
      </p:pic>
      <p:pic>
        <p:nvPicPr>
          <p:cNvPr id="193" name="Google Shape;193;p29"/>
          <p:cNvPicPr preferRelativeResize="0"/>
          <p:nvPr/>
        </p:nvPicPr>
        <p:blipFill>
          <a:blip r:embed="rId5">
            <a:alphaModFix/>
          </a:blip>
          <a:stretch>
            <a:fillRect/>
          </a:stretch>
        </p:blipFill>
        <p:spPr>
          <a:xfrm>
            <a:off x="5382074" y="643750"/>
            <a:ext cx="3533315" cy="2075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Learnings and next steps…</a:t>
            </a:r>
            <a:endParaRPr/>
          </a:p>
        </p:txBody>
      </p:sp>
      <p:sp>
        <p:nvSpPr>
          <p:cNvPr id="199" name="Google Shape;199;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Compare to current IRS methods for adjusting for incomplete detection </a:t>
            </a:r>
            <a:r>
              <a:rPr lang="en" sz="1200"/>
              <a:t>(Feinstein, 1991; Erard and Feinstein, 2010)</a:t>
            </a:r>
            <a:endParaRPr sz="1200"/>
          </a:p>
          <a:p>
            <a:pPr marL="457200" lvl="0" indent="-342900" algn="l" rtl="0">
              <a:spcBef>
                <a:spcPts val="1000"/>
              </a:spcBef>
              <a:spcAft>
                <a:spcPts val="0"/>
              </a:spcAft>
              <a:buSzPts val="1800"/>
              <a:buChar char="●"/>
            </a:pPr>
            <a:r>
              <a:rPr lang="en"/>
              <a:t>Further develop methodology for pooling across return types and time</a:t>
            </a:r>
            <a:endParaRPr/>
          </a:p>
          <a:p>
            <a:pPr marL="457200" lvl="0" indent="-342900" algn="l" rtl="0">
              <a:spcBef>
                <a:spcPts val="1000"/>
              </a:spcBef>
              <a:spcAft>
                <a:spcPts val="0"/>
              </a:spcAft>
              <a:buSzPts val="1800"/>
              <a:buChar char="●"/>
            </a:pPr>
            <a:r>
              <a:rPr lang="en"/>
              <a:t>Explore replacing         with more flexible ML model</a:t>
            </a:r>
            <a:endParaRPr/>
          </a:p>
        </p:txBody>
      </p:sp>
      <p:pic>
        <p:nvPicPr>
          <p:cNvPr id="200" name="Google Shape;200;p30" title="[89,89,89,&quot;https://www.codecogs.com/eqnedit.php?latex=X%5Cbeta#0&quot;]"/>
          <p:cNvPicPr preferRelativeResize="0"/>
          <p:nvPr/>
        </p:nvPicPr>
        <p:blipFill>
          <a:blip r:embed="rId3">
            <a:alphaModFix/>
          </a:blip>
          <a:stretch>
            <a:fillRect/>
          </a:stretch>
        </p:blipFill>
        <p:spPr>
          <a:xfrm>
            <a:off x="2685450" y="2367667"/>
            <a:ext cx="426546" cy="265850"/>
          </a:xfrm>
          <a:prstGeom prst="rect">
            <a:avLst/>
          </a:prstGeom>
          <a:noFill/>
          <a:ln>
            <a:noFill/>
          </a:ln>
        </p:spPr>
      </p:pic>
      <p:pic>
        <p:nvPicPr>
          <p:cNvPr id="201" name="Google Shape;201;p30" title="[89,89,89,&quot;https://www.codecogs.com/eqnedit.php?latex=f(X)#0&quot;]"/>
          <p:cNvPicPr preferRelativeResize="0"/>
          <p:nvPr/>
        </p:nvPicPr>
        <p:blipFill>
          <a:blip r:embed="rId4">
            <a:alphaModFix/>
          </a:blip>
          <a:stretch>
            <a:fillRect/>
          </a:stretch>
        </p:blipFill>
        <p:spPr>
          <a:xfrm>
            <a:off x="6107500" y="2359503"/>
            <a:ext cx="556525" cy="265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Thanks!</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Motivation	</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General setting:</a:t>
            </a:r>
            <a:r>
              <a:rPr lang="en"/>
              <a:t> Examiners/auditors carry out examinations/audits to </a:t>
            </a:r>
            <a:endParaRPr/>
          </a:p>
          <a:p>
            <a:pPr marL="457200" lvl="0" indent="-342900" algn="l" rtl="0">
              <a:spcBef>
                <a:spcPts val="0"/>
              </a:spcBef>
              <a:spcAft>
                <a:spcPts val="0"/>
              </a:spcAft>
              <a:buSzPts val="1800"/>
              <a:buChar char="●"/>
            </a:pPr>
            <a:r>
              <a:rPr lang="en"/>
              <a:t>Provide approval/assess penalties</a:t>
            </a:r>
            <a:endParaRPr/>
          </a:p>
          <a:p>
            <a:pPr marL="457200" lvl="0" indent="-342900" algn="l" rtl="0">
              <a:spcBef>
                <a:spcPts val="0"/>
              </a:spcBef>
              <a:spcAft>
                <a:spcPts val="0"/>
              </a:spcAft>
              <a:buSzPts val="1800"/>
              <a:buChar char="●"/>
            </a:pPr>
            <a:r>
              <a:rPr lang="en"/>
              <a:t>Assess overall quality or compliance</a:t>
            </a:r>
            <a:endParaRPr/>
          </a:p>
          <a:p>
            <a:pPr marL="0" lvl="0" indent="0" algn="l" rtl="0">
              <a:spcBef>
                <a:spcPts val="1200"/>
              </a:spcBef>
              <a:spcAft>
                <a:spcPts val="0"/>
              </a:spcAft>
              <a:buNone/>
            </a:pPr>
            <a:r>
              <a:rPr lang="en" b="1"/>
              <a:t>Context:</a:t>
            </a:r>
            <a:r>
              <a:rPr lang="en"/>
              <a:t> Food safety </a:t>
            </a:r>
            <a:r>
              <a:rPr lang="en" sz="1200"/>
              <a:t>(Wang et al, 2022)</a:t>
            </a:r>
            <a:r>
              <a:rPr lang="en"/>
              <a:t>, mining </a:t>
            </a:r>
            <a:r>
              <a:rPr lang="en" sz="1200"/>
              <a:t>(Gernand, 2014)</a:t>
            </a:r>
            <a:r>
              <a:rPr lang="en"/>
              <a:t>, patents </a:t>
            </a:r>
            <a:r>
              <a:rPr lang="en" sz="1200"/>
              <a:t>(Lemley and Sampat, 2012)</a:t>
            </a:r>
            <a:r>
              <a:rPr lang="en"/>
              <a:t>, OSHA </a:t>
            </a:r>
            <a:r>
              <a:rPr lang="en" sz="1200"/>
              <a:t>(Johnson et al, 2023)</a:t>
            </a:r>
            <a:r>
              <a:rPr lang="en"/>
              <a:t>, IRS </a:t>
            </a:r>
            <a:r>
              <a:rPr lang="en" sz="1200"/>
              <a:t>(Feinstein, 1991)</a:t>
            </a:r>
            <a:endParaRPr/>
          </a:p>
          <a:p>
            <a:pPr marL="0" lvl="0" indent="0" algn="l" rtl="0">
              <a:spcBef>
                <a:spcPts val="1200"/>
              </a:spcBef>
              <a:spcAft>
                <a:spcPts val="0"/>
              </a:spcAft>
              <a:buNone/>
            </a:pPr>
            <a:r>
              <a:rPr lang="en"/>
              <a:t>In many cases, these examinations provide the best/only measure of ground truth of an underlying metric</a:t>
            </a:r>
            <a:endParaRPr/>
          </a:p>
          <a:p>
            <a:pPr marL="0" lvl="0" indent="0" algn="l" rtl="0">
              <a:spcBef>
                <a:spcPts val="1200"/>
              </a:spcBef>
              <a:spcAft>
                <a:spcPts val="1200"/>
              </a:spcAft>
              <a:buNone/>
            </a:pPr>
            <a:r>
              <a:rPr lang="en"/>
              <a:t>However, there can be significant variation in examiner skill which can bias aggregate estimates.  How should we adjust for this?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12" name="Google Shape;21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lnSpc>
                <a:spcPct val="100000"/>
              </a:lnSpc>
              <a:spcBef>
                <a:spcPts val="0"/>
              </a:spcBef>
              <a:spcAft>
                <a:spcPts val="0"/>
              </a:spcAft>
              <a:buSzPts val="1800"/>
              <a:buChar char="●"/>
            </a:pPr>
            <a:r>
              <a:rPr lang="en" sz="1100">
                <a:solidFill>
                  <a:schemeClr val="dk1"/>
                </a:solidFill>
              </a:rPr>
              <a:t>Erard, B., B. Erard, Associates., and Jonathan Feinstein. 2011. “The Individual Income Reporting Gap: What We See and What We Don’t.” https://www.irs.gov/pub/irs-soi/11resconindincome.pdf.</a:t>
            </a:r>
            <a:endParaRPr sz="1100">
              <a:solidFill>
                <a:schemeClr val="dk1"/>
              </a:solidFill>
            </a:endParaRPr>
          </a:p>
          <a:p>
            <a:pPr marL="457200" lvl="0" indent="-342900" algn="l" rtl="0">
              <a:lnSpc>
                <a:spcPct val="100000"/>
              </a:lnSpc>
              <a:spcBef>
                <a:spcPts val="0"/>
              </a:spcBef>
              <a:spcAft>
                <a:spcPts val="0"/>
              </a:spcAft>
              <a:buSzPts val="1800"/>
              <a:buChar char="●"/>
            </a:pPr>
            <a:r>
              <a:rPr lang="en" sz="1100">
                <a:solidFill>
                  <a:schemeClr val="dk1"/>
                </a:solidFill>
              </a:rPr>
              <a:t>Feinstein, Jonathan S. 1991. “An Econometric Analysis of Income Tax Evasion and Its Detection.” </a:t>
            </a:r>
            <a:r>
              <a:rPr lang="en" sz="1100" i="1">
                <a:solidFill>
                  <a:schemeClr val="dk1"/>
                </a:solidFill>
              </a:rPr>
              <a:t>The Rand Journal of Economics</a:t>
            </a:r>
            <a:r>
              <a:rPr lang="en" sz="1100">
                <a:solidFill>
                  <a:schemeClr val="dk1"/>
                </a:solidFill>
              </a:rPr>
              <a:t> 22 (1): 14.</a:t>
            </a:r>
            <a:endParaRPr sz="1100">
              <a:solidFill>
                <a:schemeClr val="dk1"/>
              </a:solidFill>
            </a:endParaRPr>
          </a:p>
          <a:p>
            <a:pPr marL="457200" lvl="0" indent="-342900" algn="l" rtl="0">
              <a:lnSpc>
                <a:spcPct val="100000"/>
              </a:lnSpc>
              <a:spcBef>
                <a:spcPts val="0"/>
              </a:spcBef>
              <a:spcAft>
                <a:spcPts val="0"/>
              </a:spcAft>
              <a:buSzPts val="1800"/>
              <a:buChar char="●"/>
            </a:pPr>
            <a:r>
              <a:rPr lang="en" sz="1100">
                <a:solidFill>
                  <a:schemeClr val="dk1"/>
                </a:solidFill>
              </a:rPr>
              <a:t>Gernand, Jeremy M. 2014. “Machine Learning Classification Models for More Effective Mine Safety Inspections.” In </a:t>
            </a:r>
            <a:r>
              <a:rPr lang="en" sz="1100" i="1">
                <a:solidFill>
                  <a:schemeClr val="dk1"/>
                </a:solidFill>
              </a:rPr>
              <a:t>Volume 14: Emerging Technologies; Engineering Management, Safety, Ethics, Society, and Education; Materials: Genetics to Structures</a:t>
            </a:r>
            <a:r>
              <a:rPr lang="en" sz="1100">
                <a:solidFill>
                  <a:schemeClr val="dk1"/>
                </a:solidFill>
              </a:rPr>
              <a:t>, V014T08A020. American Society of Mechanical Engineers.</a:t>
            </a:r>
            <a:endParaRPr sz="1100">
              <a:solidFill>
                <a:schemeClr val="dk1"/>
              </a:solidFill>
            </a:endParaRPr>
          </a:p>
          <a:p>
            <a:pPr marL="457200" lvl="0" indent="-342900" algn="l" rtl="0">
              <a:lnSpc>
                <a:spcPct val="100000"/>
              </a:lnSpc>
              <a:spcBef>
                <a:spcPts val="0"/>
              </a:spcBef>
              <a:spcAft>
                <a:spcPts val="0"/>
              </a:spcAft>
              <a:buSzPts val="1800"/>
              <a:buChar char="●"/>
            </a:pPr>
            <a:r>
              <a:rPr lang="en" sz="1100">
                <a:solidFill>
                  <a:schemeClr val="dk1"/>
                </a:solidFill>
              </a:rPr>
              <a:t>Johnson, Matthew S., David I. Levine, and Michael W. Toffel. 2023. “Improving Regulatory Effectiveness through Better Targeting: Evidence from OSHA.” </a:t>
            </a:r>
            <a:r>
              <a:rPr lang="en" sz="1100" i="1">
                <a:solidFill>
                  <a:schemeClr val="dk1"/>
                </a:solidFill>
              </a:rPr>
              <a:t>American Economic Journal. Applied Economics</a:t>
            </a:r>
            <a:r>
              <a:rPr lang="en" sz="1100">
                <a:solidFill>
                  <a:schemeClr val="dk1"/>
                </a:solidFill>
              </a:rPr>
              <a:t> 15 (4): 30–67.</a:t>
            </a:r>
            <a:endParaRPr sz="1100">
              <a:solidFill>
                <a:schemeClr val="dk1"/>
              </a:solidFill>
            </a:endParaRPr>
          </a:p>
          <a:p>
            <a:pPr marL="457200" lvl="0" indent="-342900" algn="l" rtl="0">
              <a:lnSpc>
                <a:spcPct val="100000"/>
              </a:lnSpc>
              <a:spcBef>
                <a:spcPts val="0"/>
              </a:spcBef>
              <a:spcAft>
                <a:spcPts val="0"/>
              </a:spcAft>
              <a:buSzPts val="1800"/>
              <a:buChar char="●"/>
            </a:pPr>
            <a:r>
              <a:rPr lang="en" sz="1100">
                <a:solidFill>
                  <a:schemeClr val="dk1"/>
                </a:solidFill>
              </a:rPr>
              <a:t>Lemley, Mark A., and Bhaven Sampat. 2012. “EXAMINER CHARACTERISTICS AND PATENT OFFICE OUTCOMES.” </a:t>
            </a:r>
            <a:r>
              <a:rPr lang="en" sz="1100" i="1">
                <a:solidFill>
                  <a:schemeClr val="dk1"/>
                </a:solidFill>
              </a:rPr>
              <a:t>The Review of Economics and Statistics</a:t>
            </a:r>
            <a:r>
              <a:rPr lang="en" sz="1100">
                <a:solidFill>
                  <a:schemeClr val="dk1"/>
                </a:solidFill>
              </a:rPr>
              <a:t> 94 (3): 817–27.</a:t>
            </a:r>
            <a:endParaRPr sz="1100">
              <a:solidFill>
                <a:schemeClr val="dk1"/>
              </a:solidFill>
            </a:endParaRPr>
          </a:p>
          <a:p>
            <a:pPr marL="457200" lvl="0" indent="-342900" algn="l" rtl="0">
              <a:lnSpc>
                <a:spcPct val="100000"/>
              </a:lnSpc>
              <a:spcBef>
                <a:spcPts val="0"/>
              </a:spcBef>
              <a:spcAft>
                <a:spcPts val="0"/>
              </a:spcAft>
              <a:buSzPts val="1800"/>
              <a:buChar char="●"/>
            </a:pPr>
            <a:r>
              <a:rPr lang="en" sz="1100">
                <a:solidFill>
                  <a:schemeClr val="dk1"/>
                </a:solidFill>
              </a:rPr>
              <a:t>Wang, Xinxin, Yamine Bouzembrak, Agjm Oude Lansink, and H. J. van der Fels-Klerx. 2022. “Application of Machine Learning to the Monitoring and Prediction of Food Safety: A Review.” </a:t>
            </a:r>
            <a:r>
              <a:rPr lang="en" sz="1100" i="1">
                <a:solidFill>
                  <a:schemeClr val="dk1"/>
                </a:solidFill>
              </a:rPr>
              <a:t>Comprehensive Reviews in Food Science and Food Safety</a:t>
            </a:r>
            <a:r>
              <a:rPr lang="en" sz="1100">
                <a:solidFill>
                  <a:schemeClr val="dk1"/>
                </a:solidFill>
              </a:rPr>
              <a:t> 21 (1): 416–34.</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Research, Applied Analytics &amp; Statistics. 2022. “Federal Tax Compliance Research: Tax Gap Estimates (2014–2016).” Internal Revenue Service. https://www.irs.gov/pub/irs-pdf/p1415.pdf.</a:t>
            </a:r>
            <a:endParaRPr sz="1100">
              <a:solidFill>
                <a:schemeClr val="dk1"/>
              </a:solidFill>
            </a:endParaRPr>
          </a:p>
          <a:p>
            <a:pPr marL="457200" lvl="0" indent="0" algn="l" rtl="0">
              <a:spcBef>
                <a:spcPts val="0"/>
              </a:spcBef>
              <a:spcAft>
                <a:spcPts val="0"/>
              </a:spcAft>
              <a:buNone/>
            </a:pPr>
            <a:endParaRPr sz="1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chemeClr val="lt1"/>
                </a:solidFill>
              </a:rPr>
              <a:t>Appendix</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Posterior Mean and Interval for Tax Gap </a:t>
            </a:r>
            <a:endParaRPr/>
          </a:p>
        </p:txBody>
      </p:sp>
      <p:sp>
        <p:nvSpPr>
          <p:cNvPr id="223" name="Google Shape;223;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also account for </a:t>
            </a:r>
            <a:endParaRPr/>
          </a:p>
          <a:p>
            <a:pPr marL="457200" lvl="0" indent="-342900" algn="l" rtl="0">
              <a:spcBef>
                <a:spcPts val="0"/>
              </a:spcBef>
              <a:spcAft>
                <a:spcPts val="0"/>
              </a:spcAft>
              <a:buSzPts val="1800"/>
              <a:buChar char="●"/>
            </a:pPr>
            <a:r>
              <a:rPr lang="en"/>
              <a:t>uncertainty in estimate of      </a:t>
            </a:r>
            <a:endParaRPr/>
          </a:p>
          <a:p>
            <a:pPr marL="457200" lvl="0" indent="-342900" algn="l" rtl="0">
              <a:spcBef>
                <a:spcPts val="0"/>
              </a:spcBef>
              <a:spcAft>
                <a:spcPts val="0"/>
              </a:spcAft>
              <a:buSzPts val="1800"/>
              <a:buChar char="●"/>
            </a:pPr>
            <a:r>
              <a:rPr lang="en"/>
              <a:t>uncertainty in which examiner has the highest detection rate </a:t>
            </a:r>
            <a:endParaRPr/>
          </a:p>
          <a:p>
            <a:pPr marL="0" lvl="0" indent="0" algn="l" rtl="0">
              <a:spcBef>
                <a:spcPts val="1200"/>
              </a:spcBef>
              <a:spcAft>
                <a:spcPts val="0"/>
              </a:spcAft>
              <a:buNone/>
            </a:pPr>
            <a:r>
              <a:rPr lang="en"/>
              <a:t>Generate posterior mean and interval for tax gap by</a:t>
            </a:r>
            <a:endParaRPr/>
          </a:p>
          <a:p>
            <a:pPr marL="457200" lvl="0" indent="-342900" algn="l" rtl="0">
              <a:spcBef>
                <a:spcPts val="1200"/>
              </a:spcBef>
              <a:spcAft>
                <a:spcPts val="0"/>
              </a:spcAft>
              <a:buSzPts val="1800"/>
              <a:buAutoNum type="arabicPeriod"/>
            </a:pPr>
            <a:r>
              <a:rPr lang="en"/>
              <a:t>Draw     from the posterior distribution </a:t>
            </a:r>
            <a:endParaRPr/>
          </a:p>
          <a:p>
            <a:pPr marL="457200" lvl="0" indent="-342900" algn="l" rtl="0">
              <a:spcBef>
                <a:spcPts val="0"/>
              </a:spcBef>
              <a:spcAft>
                <a:spcPts val="0"/>
              </a:spcAft>
              <a:buSzPts val="1800"/>
              <a:buAutoNum type="arabicPeriod"/>
            </a:pPr>
            <a:r>
              <a:rPr lang="en"/>
              <a:t>Conditional on draw, choose reference examiner and predict adjustments</a:t>
            </a:r>
            <a:endParaRPr/>
          </a:p>
          <a:p>
            <a:pPr marL="457200" lvl="0" indent="-342900" algn="l" rtl="0">
              <a:spcBef>
                <a:spcPts val="0"/>
              </a:spcBef>
              <a:spcAft>
                <a:spcPts val="0"/>
              </a:spcAft>
              <a:buSzPts val="1800"/>
              <a:buAutoNum type="arabicPeriod"/>
            </a:pPr>
            <a:r>
              <a:rPr lang="en"/>
              <a:t>Repeat</a:t>
            </a:r>
            <a:endParaRPr/>
          </a:p>
          <a:p>
            <a:pPr marL="0" lvl="0" indent="0" algn="l" rtl="0">
              <a:spcBef>
                <a:spcPts val="1200"/>
              </a:spcBef>
              <a:spcAft>
                <a:spcPts val="1200"/>
              </a:spcAft>
              <a:buNone/>
            </a:pPr>
            <a:r>
              <a:rPr lang="en"/>
              <a:t>Report mean of draws and create interval (not currently implemented in simulations)</a:t>
            </a:r>
            <a:endParaRPr/>
          </a:p>
        </p:txBody>
      </p:sp>
      <p:pic>
        <p:nvPicPr>
          <p:cNvPr id="224" name="Google Shape;224;p34" title="[89,89,89,&quot;https://www.codecogs.com/eqnedit.php?latex=%5Cgamma%20%7C%20A#0&quot;]"/>
          <p:cNvPicPr preferRelativeResize="0"/>
          <p:nvPr/>
        </p:nvPicPr>
        <p:blipFill>
          <a:blip r:embed="rId3">
            <a:alphaModFix/>
          </a:blip>
          <a:stretch>
            <a:fillRect/>
          </a:stretch>
        </p:blipFill>
        <p:spPr>
          <a:xfrm>
            <a:off x="4766400" y="2751175"/>
            <a:ext cx="563775" cy="369300"/>
          </a:xfrm>
          <a:prstGeom prst="rect">
            <a:avLst/>
          </a:prstGeom>
          <a:noFill/>
          <a:ln>
            <a:noFill/>
          </a:ln>
        </p:spPr>
      </p:pic>
      <p:pic>
        <p:nvPicPr>
          <p:cNvPr id="225" name="Google Shape;225;p34" title="[89,89,89,&quot;https://www.codecogs.com/eqnedit.php?latex=%5Cgamma#0&quot;]"/>
          <p:cNvPicPr preferRelativeResize="0"/>
          <p:nvPr/>
        </p:nvPicPr>
        <p:blipFill>
          <a:blip r:embed="rId4">
            <a:alphaModFix/>
          </a:blip>
          <a:stretch>
            <a:fillRect/>
          </a:stretch>
        </p:blipFill>
        <p:spPr>
          <a:xfrm>
            <a:off x="3462475" y="1572087"/>
            <a:ext cx="198600" cy="249513"/>
          </a:xfrm>
          <a:prstGeom prst="rect">
            <a:avLst/>
          </a:prstGeom>
          <a:noFill/>
          <a:ln>
            <a:noFill/>
          </a:ln>
        </p:spPr>
      </p:pic>
      <p:pic>
        <p:nvPicPr>
          <p:cNvPr id="226" name="Google Shape;226;p34" title="[89,89,89,&quot;https://www.codecogs.com/eqnedit.php?latex=%5Cgamma#0&quot;]"/>
          <p:cNvPicPr preferRelativeResize="0"/>
          <p:nvPr/>
        </p:nvPicPr>
        <p:blipFill>
          <a:blip r:embed="rId4">
            <a:alphaModFix/>
          </a:blip>
          <a:stretch>
            <a:fillRect/>
          </a:stretch>
        </p:blipFill>
        <p:spPr>
          <a:xfrm>
            <a:off x="1420625" y="2811075"/>
            <a:ext cx="198600" cy="2495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IRS Setting: Undetected income</a:t>
            </a:r>
            <a:endParaRPr/>
          </a:p>
        </p:txBody>
      </p:sp>
      <p:sp>
        <p:nvSpPr>
          <p:cNvPr id="67" name="Google Shape;67;p15"/>
          <p:cNvSpPr txBox="1">
            <a:spLocks noGrp="1"/>
          </p:cNvSpPr>
          <p:nvPr>
            <p:ph type="body" idx="1"/>
          </p:nvPr>
        </p:nvSpPr>
        <p:spPr>
          <a:xfrm>
            <a:off x="311700" y="1076275"/>
            <a:ext cx="8707500" cy="38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Goal:</a:t>
            </a:r>
            <a:r>
              <a:rPr lang="en"/>
              <a:t> Estimate amount of taxes owed but unpaid (the “tax gap”*)</a:t>
            </a:r>
            <a:endParaRPr/>
          </a:p>
          <a:p>
            <a:pPr marL="0" lvl="0" indent="0" algn="l" rtl="0">
              <a:spcBef>
                <a:spcPts val="1000"/>
              </a:spcBef>
              <a:spcAft>
                <a:spcPts val="0"/>
              </a:spcAft>
              <a:buNone/>
            </a:pPr>
            <a:r>
              <a:rPr lang="en" b="1"/>
              <a:t>Approach:</a:t>
            </a:r>
            <a:r>
              <a:rPr lang="en"/>
              <a:t> </a:t>
            </a:r>
            <a:endParaRPr/>
          </a:p>
          <a:p>
            <a:pPr marL="457200" lvl="0" indent="-342900" algn="l" rtl="0">
              <a:spcBef>
                <a:spcPts val="0"/>
              </a:spcBef>
              <a:spcAft>
                <a:spcPts val="0"/>
              </a:spcAft>
              <a:buSzPts val="1800"/>
              <a:buChar char="●"/>
            </a:pPr>
            <a:r>
              <a:rPr lang="en"/>
              <a:t>Can’t audit all returns, so examiners audit a </a:t>
            </a:r>
            <a:r>
              <a:rPr lang="en" b="1"/>
              <a:t>random</a:t>
            </a:r>
            <a:r>
              <a:rPr lang="en"/>
              <a:t> sample (i.e., National Research Program)</a:t>
            </a:r>
            <a:endParaRPr/>
          </a:p>
          <a:p>
            <a:pPr marL="457200" lvl="0" indent="-342900" algn="l" rtl="0">
              <a:spcBef>
                <a:spcPts val="0"/>
              </a:spcBef>
              <a:spcAft>
                <a:spcPts val="0"/>
              </a:spcAft>
              <a:buSzPts val="1800"/>
              <a:buChar char="●"/>
            </a:pPr>
            <a:r>
              <a:rPr lang="en"/>
              <a:t>Scale up adjustments to estimate overall tax gap</a:t>
            </a:r>
            <a:endParaRPr/>
          </a:p>
          <a:p>
            <a:pPr marL="0" lvl="0" indent="0" algn="l" rtl="0">
              <a:spcBef>
                <a:spcPts val="1200"/>
              </a:spcBef>
              <a:spcAft>
                <a:spcPts val="0"/>
              </a:spcAft>
              <a:buNone/>
            </a:pPr>
            <a:r>
              <a:rPr lang="en" b="1"/>
              <a:t>Problem:</a:t>
            </a:r>
            <a:endParaRPr b="1"/>
          </a:p>
          <a:p>
            <a:pPr marL="457200" lvl="0" indent="-342900" algn="l" rtl="0">
              <a:spcBef>
                <a:spcPts val="0"/>
              </a:spcBef>
              <a:spcAft>
                <a:spcPts val="0"/>
              </a:spcAft>
              <a:buSzPts val="1800"/>
              <a:buChar char="●"/>
            </a:pPr>
            <a:r>
              <a:rPr lang="en"/>
              <a:t>Examiners do not find all the unpaid taxes (i.e., undetected income)</a:t>
            </a:r>
            <a:endParaRPr/>
          </a:p>
          <a:p>
            <a:pPr marL="457200" lvl="0" indent="-342900" algn="l" rtl="0">
              <a:spcBef>
                <a:spcPts val="0"/>
              </a:spcBef>
              <a:spcAft>
                <a:spcPts val="0"/>
              </a:spcAft>
              <a:buSzPts val="1800"/>
              <a:buChar char="●"/>
            </a:pPr>
            <a:r>
              <a:rPr lang="en"/>
              <a:t>Additionally, examiners may differ in average adjustments when auditing similar sets of returns</a:t>
            </a:r>
            <a:endParaRPr/>
          </a:p>
          <a:p>
            <a:pPr marL="0" lvl="0" indent="0" algn="l" rtl="0">
              <a:spcBef>
                <a:spcPts val="0"/>
              </a:spcBef>
              <a:spcAft>
                <a:spcPts val="1200"/>
              </a:spcAft>
              <a:buNone/>
            </a:pPr>
            <a:r>
              <a:rPr lang="en" i="1"/>
              <a:t>Note: IRS tax gap estimates do address this problem!</a:t>
            </a:r>
            <a:endParaRPr i="1"/>
          </a:p>
        </p:txBody>
      </p:sp>
      <p:sp>
        <p:nvSpPr>
          <p:cNvPr id="68" name="Google Shape;68;p15"/>
          <p:cNvSpPr txBox="1"/>
          <p:nvPr/>
        </p:nvSpPr>
        <p:spPr>
          <a:xfrm>
            <a:off x="311700" y="4613299"/>
            <a:ext cx="70347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2"/>
                </a:solidFill>
              </a:rPr>
              <a:t>*Research, Applied Analytics &amp; Statistics. 2022. “Federal Tax Compliance Research: Tax Gap Estimates (2014–2016).” Internal Revenue Service. https://www.irs.gov/pub/irs-pdf/p1415.pdf.</a:t>
            </a:r>
            <a:r>
              <a:rPr lang="en">
                <a:solidFill>
                  <a:schemeClr val="dk2"/>
                </a:solidFill>
              </a:rPr>
              <a:t>  </a:t>
            </a:r>
            <a:endParaRPr>
              <a:solidFill>
                <a:schemeClr val="dk2"/>
              </a:solidFill>
            </a:endParaRPr>
          </a:p>
        </p:txBody>
      </p:sp>
      <p:cxnSp>
        <p:nvCxnSpPr>
          <p:cNvPr id="69" name="Google Shape;69;p15"/>
          <p:cNvCxnSpPr/>
          <p:nvPr/>
        </p:nvCxnSpPr>
        <p:spPr>
          <a:xfrm rot="10800000" flipH="1">
            <a:off x="245975" y="4601600"/>
            <a:ext cx="6843600" cy="11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p:nvPr/>
        </p:nvSpPr>
        <p:spPr>
          <a:xfrm>
            <a:off x="242275" y="2870200"/>
            <a:ext cx="5447400" cy="1630500"/>
          </a:xfrm>
          <a:prstGeom prst="roundRect">
            <a:avLst>
              <a:gd name="adj" fmla="val 16667"/>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Statistical Approaches for Imperfect Detection</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Detection Controlled Estimation (DCE)</a:t>
            </a:r>
            <a:endParaRPr/>
          </a:p>
          <a:p>
            <a:pPr marL="914400" lvl="1" indent="-317500" algn="l" rtl="0">
              <a:spcBef>
                <a:spcPts val="0"/>
              </a:spcBef>
              <a:spcAft>
                <a:spcPts val="0"/>
              </a:spcAft>
              <a:buSzPts val="1400"/>
              <a:buChar char="○"/>
            </a:pPr>
            <a:r>
              <a:rPr lang="en"/>
              <a:t>Currently used to estimate tax gap </a:t>
            </a:r>
            <a:endParaRPr/>
          </a:p>
          <a:p>
            <a:pPr marL="914400" lvl="1" indent="-317500" algn="l" rtl="0">
              <a:spcBef>
                <a:spcPts val="0"/>
              </a:spcBef>
              <a:spcAft>
                <a:spcPts val="0"/>
              </a:spcAft>
              <a:buSzPts val="1400"/>
              <a:buChar char="○"/>
            </a:pPr>
            <a:r>
              <a:rPr lang="en"/>
              <a:t>Feinstein, 1991; Erard and Feinstein, 2010</a:t>
            </a:r>
            <a:endParaRPr/>
          </a:p>
          <a:p>
            <a:pPr marL="914400" lvl="1" indent="-317500" algn="l" rtl="0">
              <a:spcBef>
                <a:spcPts val="0"/>
              </a:spcBef>
              <a:spcAft>
                <a:spcPts val="0"/>
              </a:spcAft>
              <a:buSzPts val="1400"/>
              <a:buChar char="○"/>
            </a:pPr>
            <a:r>
              <a:rPr lang="en"/>
              <a:t>Models latent non-compliance and detection using multiple equations</a:t>
            </a:r>
            <a:endParaRPr/>
          </a:p>
          <a:p>
            <a:pPr marL="914400" lvl="1" indent="-317500" algn="l" rtl="0">
              <a:spcBef>
                <a:spcPts val="0"/>
              </a:spcBef>
              <a:spcAft>
                <a:spcPts val="0"/>
              </a:spcAft>
              <a:buSzPts val="1400"/>
              <a:buChar char="○"/>
            </a:pPr>
            <a:r>
              <a:rPr lang="en"/>
              <a:t>Assumptions around detection rates enable identification</a:t>
            </a:r>
            <a:endParaRPr/>
          </a:p>
          <a:p>
            <a:pPr marL="914400" lvl="1" indent="-317500" algn="l" rtl="0">
              <a:spcBef>
                <a:spcPts val="0"/>
              </a:spcBef>
              <a:spcAft>
                <a:spcPts val="0"/>
              </a:spcAft>
              <a:buSzPts val="1400"/>
              <a:buChar char="○"/>
            </a:pPr>
            <a:r>
              <a:rPr lang="en"/>
              <a:t>Fit by directly maximizing likelihood</a:t>
            </a:r>
            <a:endParaRPr/>
          </a:p>
          <a:p>
            <a:pPr marL="457200" lvl="0" indent="-342900" algn="l" rtl="0">
              <a:spcBef>
                <a:spcPts val="1000"/>
              </a:spcBef>
              <a:spcAft>
                <a:spcPts val="0"/>
              </a:spcAft>
              <a:buSzPts val="1800"/>
              <a:buChar char="●"/>
            </a:pPr>
            <a:r>
              <a:rPr lang="en" b="1"/>
              <a:t>Relative Rate Model</a:t>
            </a:r>
            <a:endParaRPr b="1"/>
          </a:p>
          <a:p>
            <a:pPr marL="914400" lvl="1" indent="-317500" algn="l" rtl="0">
              <a:spcBef>
                <a:spcPts val="0"/>
              </a:spcBef>
              <a:spcAft>
                <a:spcPts val="0"/>
              </a:spcAft>
              <a:buSzPts val="1400"/>
              <a:buChar char="○"/>
            </a:pPr>
            <a:r>
              <a:rPr lang="en"/>
              <a:t>Alternative approach with following goals</a:t>
            </a:r>
            <a:endParaRPr/>
          </a:p>
          <a:p>
            <a:pPr marL="1371600" lvl="2" indent="-317500" algn="l" rtl="0">
              <a:spcBef>
                <a:spcPts val="0"/>
              </a:spcBef>
              <a:spcAft>
                <a:spcPts val="0"/>
              </a:spcAft>
              <a:buSzPts val="1400"/>
              <a:buChar char="■"/>
            </a:pPr>
            <a:r>
              <a:rPr lang="en"/>
              <a:t>Interpretable and makes clear assumptions</a:t>
            </a:r>
            <a:endParaRPr/>
          </a:p>
          <a:p>
            <a:pPr marL="1371600" lvl="2" indent="-317500" algn="l" rtl="0">
              <a:spcBef>
                <a:spcPts val="0"/>
              </a:spcBef>
              <a:spcAft>
                <a:spcPts val="0"/>
              </a:spcAft>
              <a:buSzPts val="1400"/>
              <a:buChar char="■"/>
            </a:pPr>
            <a:r>
              <a:rPr lang="en"/>
              <a:t>Easy to fit (ideally, off the shelf)</a:t>
            </a:r>
            <a:endParaRPr/>
          </a:p>
          <a:p>
            <a:pPr marL="1371600" lvl="2" indent="-317500" algn="l" rtl="0">
              <a:spcBef>
                <a:spcPts val="0"/>
              </a:spcBef>
              <a:spcAft>
                <a:spcPts val="0"/>
              </a:spcAft>
              <a:buSzPts val="1400"/>
              <a:buChar char="■"/>
            </a:pPr>
            <a:r>
              <a:rPr lang="en"/>
              <a:t>Fits naturally in Bayesian framework </a:t>
            </a:r>
            <a:endParaRPr/>
          </a:p>
          <a:p>
            <a:pPr marL="1371600" lvl="2" indent="-317500" algn="l" rtl="0">
              <a:spcBef>
                <a:spcPts val="0"/>
              </a:spcBef>
              <a:spcAft>
                <a:spcPts val="0"/>
              </a:spcAft>
              <a:buSzPts val="1400"/>
              <a:buChar char="■"/>
            </a:pPr>
            <a:r>
              <a:rPr lang="en"/>
              <a:t>Works in IRS setting and more generally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Fundamental problem</a:t>
            </a:r>
            <a:endParaRPr/>
          </a:p>
        </p:txBody>
      </p:sp>
      <p:sp>
        <p:nvSpPr>
          <p:cNvPr id="82" name="Google Shape;82;p17"/>
          <p:cNvSpPr txBox="1">
            <a:spLocks noGrp="1"/>
          </p:cNvSpPr>
          <p:nvPr>
            <p:ph type="body" idx="1"/>
          </p:nvPr>
        </p:nvSpPr>
        <p:spPr>
          <a:xfrm>
            <a:off x="311700" y="1000075"/>
            <a:ext cx="8520600" cy="3990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a:t>Say examiners are </a:t>
            </a:r>
            <a:r>
              <a:rPr lang="en" b="1"/>
              <a:t>randomly</a:t>
            </a:r>
            <a:r>
              <a:rPr lang="en"/>
              <a:t> assigned cases </a:t>
            </a:r>
            <a:endParaRPr/>
          </a:p>
          <a:p>
            <a:pPr marL="0" lvl="0" indent="0" algn="l" rtl="0">
              <a:lnSpc>
                <a:spcPct val="105000"/>
              </a:lnSpc>
              <a:spcBef>
                <a:spcPts val="1200"/>
              </a:spcBef>
              <a:spcAft>
                <a:spcPts val="0"/>
              </a:spcAft>
              <a:buNone/>
            </a:pPr>
            <a:r>
              <a:rPr lang="en"/>
              <a:t>Examiner 1: 25 cases, </a:t>
            </a:r>
            <a:endParaRPr/>
          </a:p>
          <a:p>
            <a:pPr marL="0" lvl="0" indent="0" algn="l" rtl="0">
              <a:lnSpc>
                <a:spcPct val="105000"/>
              </a:lnSpc>
              <a:spcBef>
                <a:spcPts val="1200"/>
              </a:spcBef>
              <a:spcAft>
                <a:spcPts val="0"/>
              </a:spcAft>
              <a:buNone/>
            </a:pPr>
            <a:r>
              <a:rPr lang="en"/>
              <a:t>Examiner 2: 30 cases, </a:t>
            </a:r>
            <a:endParaRPr/>
          </a:p>
          <a:p>
            <a:pPr marL="0" lvl="0" indent="0" algn="l" rtl="0">
              <a:lnSpc>
                <a:spcPct val="105000"/>
              </a:lnSpc>
              <a:spcBef>
                <a:spcPts val="1200"/>
              </a:spcBef>
              <a:spcAft>
                <a:spcPts val="0"/>
              </a:spcAft>
              <a:buNone/>
            </a:pPr>
            <a:r>
              <a:rPr lang="en"/>
              <a:t>We can estimate relative detection rates (ratio of rates)</a:t>
            </a:r>
            <a:endParaRPr/>
          </a:p>
          <a:p>
            <a:pPr marL="457200" lvl="0" indent="-342900" algn="l" rtl="0">
              <a:lnSpc>
                <a:spcPct val="105000"/>
              </a:lnSpc>
              <a:spcBef>
                <a:spcPts val="1200"/>
              </a:spcBef>
              <a:spcAft>
                <a:spcPts val="0"/>
              </a:spcAft>
              <a:buSzPts val="1800"/>
              <a:buChar char="●"/>
            </a:pPr>
            <a:r>
              <a:rPr lang="en"/>
              <a:t>Estimate                  with                              </a:t>
            </a:r>
            <a:endParaRPr/>
          </a:p>
          <a:p>
            <a:pPr marL="0" lvl="0" indent="0" algn="l" rtl="0">
              <a:lnSpc>
                <a:spcPct val="105000"/>
              </a:lnSpc>
              <a:spcBef>
                <a:spcPts val="1200"/>
              </a:spcBef>
              <a:spcAft>
                <a:spcPts val="0"/>
              </a:spcAft>
              <a:buNone/>
            </a:pPr>
            <a:r>
              <a:rPr lang="en"/>
              <a:t>But absolute detection rates are </a:t>
            </a:r>
            <a:r>
              <a:rPr lang="en" b="1"/>
              <a:t>not</a:t>
            </a:r>
            <a:r>
              <a:rPr lang="en"/>
              <a:t> identified (</a:t>
            </a:r>
            <a:r>
              <a:rPr lang="en" b="1"/>
              <a:t>no ground truth!</a:t>
            </a:r>
            <a:r>
              <a:rPr lang="en"/>
              <a:t>)</a:t>
            </a:r>
            <a:endParaRPr/>
          </a:p>
          <a:p>
            <a:pPr marL="457200" lvl="0" indent="-342900" algn="l" rtl="0">
              <a:lnSpc>
                <a:spcPct val="105000"/>
              </a:lnSpc>
              <a:spcBef>
                <a:spcPts val="1200"/>
              </a:spcBef>
              <a:spcAft>
                <a:spcPts val="0"/>
              </a:spcAft>
              <a:buSzPts val="1800"/>
              <a:buChar char="●"/>
            </a:pPr>
            <a:r>
              <a:rPr lang="en"/>
              <a:t>                   ,                        and                          ?</a:t>
            </a:r>
            <a:endParaRPr/>
          </a:p>
          <a:p>
            <a:pPr marL="457200" lvl="0" indent="-342900" algn="l" rtl="0">
              <a:lnSpc>
                <a:spcPct val="105000"/>
              </a:lnSpc>
              <a:spcBef>
                <a:spcPts val="1200"/>
              </a:spcBef>
              <a:spcAft>
                <a:spcPts val="0"/>
              </a:spcAft>
              <a:buSzPts val="1800"/>
              <a:buChar char="●"/>
            </a:pPr>
            <a:r>
              <a:rPr lang="en"/>
              <a:t>Or                     ,                        ,  and                      ?</a:t>
            </a:r>
            <a:endParaRPr/>
          </a:p>
        </p:txBody>
      </p:sp>
      <p:sp>
        <p:nvSpPr>
          <p:cNvPr id="83" name="Google Shape;83;p17"/>
          <p:cNvSpPr txBox="1"/>
          <p:nvPr/>
        </p:nvSpPr>
        <p:spPr>
          <a:xfrm>
            <a:off x="5309750" y="564575"/>
            <a:ext cx="3751200" cy="14373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solidFill>
                  <a:srgbClr val="595959"/>
                </a:solidFill>
              </a:rPr>
              <a:t>A little notation…</a:t>
            </a:r>
            <a:endParaRPr sz="1700">
              <a:solidFill>
                <a:srgbClr val="595959"/>
              </a:solidFill>
            </a:endParaRPr>
          </a:p>
          <a:p>
            <a:pPr marL="457200" lvl="0" indent="-336550" algn="l" rtl="0">
              <a:lnSpc>
                <a:spcPct val="115000"/>
              </a:lnSpc>
              <a:spcBef>
                <a:spcPts val="0"/>
              </a:spcBef>
              <a:spcAft>
                <a:spcPts val="0"/>
              </a:spcAft>
              <a:buClr>
                <a:srgbClr val="595959"/>
              </a:buClr>
              <a:buSzPts val="1700"/>
              <a:buChar char="●"/>
            </a:pPr>
            <a:r>
              <a:rPr lang="en" sz="1700">
                <a:solidFill>
                  <a:srgbClr val="595959"/>
                </a:solidFill>
              </a:rPr>
              <a:t>Y = true misreporting </a:t>
            </a:r>
            <a:endParaRPr sz="1700">
              <a:solidFill>
                <a:srgbClr val="595959"/>
              </a:solidFill>
            </a:endParaRPr>
          </a:p>
          <a:p>
            <a:pPr marL="457200" lvl="0" indent="-336550" algn="l" rtl="0">
              <a:lnSpc>
                <a:spcPct val="115000"/>
              </a:lnSpc>
              <a:spcBef>
                <a:spcPts val="0"/>
              </a:spcBef>
              <a:spcAft>
                <a:spcPts val="0"/>
              </a:spcAft>
              <a:buClr>
                <a:srgbClr val="595959"/>
              </a:buClr>
              <a:buSzPts val="1700"/>
              <a:buChar char="●"/>
            </a:pPr>
            <a:r>
              <a:rPr lang="en" sz="1700">
                <a:solidFill>
                  <a:srgbClr val="595959"/>
                </a:solidFill>
              </a:rPr>
              <a:t>R </a:t>
            </a:r>
            <a:r>
              <a:rPr lang="en" sz="1700">
                <a:solidFill>
                  <a:schemeClr val="dk2"/>
                </a:solidFill>
              </a:rPr>
              <a:t>= detection rate</a:t>
            </a:r>
            <a:endParaRPr sz="1700">
              <a:solidFill>
                <a:srgbClr val="595959"/>
              </a:solidFill>
            </a:endParaRPr>
          </a:p>
          <a:p>
            <a:pPr marL="457200" lvl="0" indent="-336550" algn="l" rtl="0">
              <a:lnSpc>
                <a:spcPct val="115000"/>
              </a:lnSpc>
              <a:spcBef>
                <a:spcPts val="0"/>
              </a:spcBef>
              <a:spcAft>
                <a:spcPts val="0"/>
              </a:spcAft>
              <a:buClr>
                <a:srgbClr val="595959"/>
              </a:buClr>
              <a:buSzPts val="1700"/>
              <a:buChar char="●"/>
            </a:pPr>
            <a:r>
              <a:rPr lang="en" sz="1700">
                <a:solidFill>
                  <a:srgbClr val="595959"/>
                </a:solidFill>
              </a:rPr>
              <a:t>A =  R * Y (adjustment) </a:t>
            </a:r>
            <a:endParaRPr sz="1700">
              <a:solidFill>
                <a:srgbClr val="595959"/>
              </a:solidFill>
            </a:endParaRPr>
          </a:p>
        </p:txBody>
      </p:sp>
      <p:pic>
        <p:nvPicPr>
          <p:cNvPr id="84" name="Google Shape;84;p17" title="[89,89,89,&quot;https://www.codecogs.com/eqnedit.php?latex=%5Cbar%7BA%7D_1%20%3D%20%5C%24%2080#0&quot;]"/>
          <p:cNvPicPr preferRelativeResize="0"/>
          <p:nvPr/>
        </p:nvPicPr>
        <p:blipFill>
          <a:blip r:embed="rId3">
            <a:alphaModFix/>
          </a:blip>
          <a:stretch>
            <a:fillRect/>
          </a:stretch>
        </p:blipFill>
        <p:spPr>
          <a:xfrm>
            <a:off x="2750100" y="1482422"/>
            <a:ext cx="1266300" cy="317753"/>
          </a:xfrm>
          <a:prstGeom prst="rect">
            <a:avLst/>
          </a:prstGeom>
          <a:noFill/>
          <a:ln>
            <a:noFill/>
          </a:ln>
        </p:spPr>
      </p:pic>
      <p:pic>
        <p:nvPicPr>
          <p:cNvPr id="85" name="Google Shape;85;p17" title="[89,89,89,&quot;https://www.codecogs.com/eqnedit.php?latex=%5Cbar%7BA%7D_2%20%3D%20%5C%24%2050#0&quot;]"/>
          <p:cNvPicPr preferRelativeResize="0"/>
          <p:nvPr/>
        </p:nvPicPr>
        <p:blipFill>
          <a:blip r:embed="rId4">
            <a:alphaModFix/>
          </a:blip>
          <a:stretch>
            <a:fillRect/>
          </a:stretch>
        </p:blipFill>
        <p:spPr>
          <a:xfrm>
            <a:off x="2750100" y="1939625"/>
            <a:ext cx="1266300" cy="317750"/>
          </a:xfrm>
          <a:prstGeom prst="rect">
            <a:avLst/>
          </a:prstGeom>
          <a:noFill/>
          <a:ln>
            <a:noFill/>
          </a:ln>
        </p:spPr>
      </p:pic>
      <p:pic>
        <p:nvPicPr>
          <p:cNvPr id="86" name="Google Shape;86;p17" title="[89,89,89,&quot;https://www.codecogs.com/eqnedit.php?latex=%5Cbar%7BA%7D_1%20%2F%20%5Cbar%7BA%7D_2%20%3D%201.6#0&quot;]"/>
          <p:cNvPicPr preferRelativeResize="0"/>
          <p:nvPr/>
        </p:nvPicPr>
        <p:blipFill>
          <a:blip r:embed="rId5">
            <a:alphaModFix/>
          </a:blip>
          <a:stretch>
            <a:fillRect/>
          </a:stretch>
        </p:blipFill>
        <p:spPr>
          <a:xfrm>
            <a:off x="3359700" y="2829800"/>
            <a:ext cx="1573822" cy="317750"/>
          </a:xfrm>
          <a:prstGeom prst="rect">
            <a:avLst/>
          </a:prstGeom>
          <a:noFill/>
          <a:ln>
            <a:noFill/>
          </a:ln>
        </p:spPr>
      </p:pic>
      <p:pic>
        <p:nvPicPr>
          <p:cNvPr id="87" name="Google Shape;87;p17" title="[89,89,89,&quot;https://www.codecogs.com/eqnedit.php?latex=%5Cbar%7BY%7D%20%3D%20%5C%24160#0&quot;]"/>
          <p:cNvPicPr preferRelativeResize="0"/>
          <p:nvPr/>
        </p:nvPicPr>
        <p:blipFill>
          <a:blip r:embed="rId6">
            <a:alphaModFix/>
          </a:blip>
          <a:stretch>
            <a:fillRect/>
          </a:stretch>
        </p:blipFill>
        <p:spPr>
          <a:xfrm>
            <a:off x="4170200" y="3684525"/>
            <a:ext cx="1413278" cy="317750"/>
          </a:xfrm>
          <a:prstGeom prst="rect">
            <a:avLst/>
          </a:prstGeom>
          <a:noFill/>
          <a:ln>
            <a:noFill/>
          </a:ln>
        </p:spPr>
      </p:pic>
      <p:sp>
        <p:nvSpPr>
          <p:cNvPr id="88" name="Google Shape;88;p17"/>
          <p:cNvSpPr txBox="1"/>
          <p:nvPr/>
        </p:nvSpPr>
        <p:spPr>
          <a:xfrm>
            <a:off x="6158400" y="3616700"/>
            <a:ext cx="2985600" cy="9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a:solidFill>
                  <a:srgbClr val="894BB5"/>
                </a:solidFill>
                <a:latin typeface="Roboto"/>
                <a:ea typeface="Roboto"/>
                <a:cs typeface="Roboto"/>
                <a:sym typeface="Roboto"/>
              </a:rPr>
              <a:t>Both are consistent with observed data.</a:t>
            </a:r>
            <a:endParaRPr sz="1800">
              <a:solidFill>
                <a:srgbClr val="894BB5"/>
              </a:solidFill>
              <a:latin typeface="Roboto"/>
              <a:ea typeface="Roboto"/>
              <a:cs typeface="Roboto"/>
              <a:sym typeface="Roboto"/>
            </a:endParaRPr>
          </a:p>
        </p:txBody>
      </p:sp>
      <p:pic>
        <p:nvPicPr>
          <p:cNvPr id="89" name="Google Shape;89;p17" title="[89,89,89,&quot;https://www.codecogs.com/eqnedit.php?latex=%5Cbar%7BY%7D%20%3D%20%5C%2467#0&quot;]"/>
          <p:cNvPicPr preferRelativeResize="0"/>
          <p:nvPr/>
        </p:nvPicPr>
        <p:blipFill>
          <a:blip r:embed="rId7">
            <a:alphaModFix/>
          </a:blip>
          <a:stretch>
            <a:fillRect/>
          </a:stretch>
        </p:blipFill>
        <p:spPr>
          <a:xfrm>
            <a:off x="4663563" y="4144362"/>
            <a:ext cx="1252027" cy="317750"/>
          </a:xfrm>
          <a:prstGeom prst="rect">
            <a:avLst/>
          </a:prstGeom>
          <a:noFill/>
          <a:ln>
            <a:noFill/>
          </a:ln>
        </p:spPr>
      </p:pic>
      <p:pic>
        <p:nvPicPr>
          <p:cNvPr id="90" name="Google Shape;90;p17" title="[89,89,89,&quot;https://www.codecogs.com/eqnedit.php?latex=R_1%2FR_2#0&quot;]"/>
          <p:cNvPicPr preferRelativeResize="0"/>
          <p:nvPr/>
        </p:nvPicPr>
        <p:blipFill>
          <a:blip r:embed="rId8">
            <a:alphaModFix/>
          </a:blip>
          <a:stretch>
            <a:fillRect/>
          </a:stretch>
        </p:blipFill>
        <p:spPr>
          <a:xfrm>
            <a:off x="1849575" y="2827175"/>
            <a:ext cx="845799" cy="320375"/>
          </a:xfrm>
          <a:prstGeom prst="rect">
            <a:avLst/>
          </a:prstGeom>
          <a:noFill/>
          <a:ln>
            <a:noFill/>
          </a:ln>
        </p:spPr>
      </p:pic>
      <p:pic>
        <p:nvPicPr>
          <p:cNvPr id="91" name="Google Shape;91;p17" title="[89,89,89,&quot;https://www.codecogs.com/eqnedit.php?latex=R_1%20%3D%200.5#0&quot;]"/>
          <p:cNvPicPr preferRelativeResize="0"/>
          <p:nvPr/>
        </p:nvPicPr>
        <p:blipFill>
          <a:blip r:embed="rId9">
            <a:alphaModFix/>
          </a:blip>
          <a:stretch>
            <a:fillRect/>
          </a:stretch>
        </p:blipFill>
        <p:spPr>
          <a:xfrm>
            <a:off x="779275" y="3782300"/>
            <a:ext cx="1192975" cy="276150"/>
          </a:xfrm>
          <a:prstGeom prst="rect">
            <a:avLst/>
          </a:prstGeom>
          <a:noFill/>
          <a:ln>
            <a:noFill/>
          </a:ln>
        </p:spPr>
      </p:pic>
      <p:pic>
        <p:nvPicPr>
          <p:cNvPr id="92" name="Google Shape;92;p17" title="[89,89,89,&quot;https://www.codecogs.com/eqnedit.php?latex=R_2%20%3D%200.31#0&quot;]"/>
          <p:cNvPicPr preferRelativeResize="0"/>
          <p:nvPr/>
        </p:nvPicPr>
        <p:blipFill>
          <a:blip r:embed="rId10">
            <a:alphaModFix/>
          </a:blip>
          <a:stretch>
            <a:fillRect/>
          </a:stretch>
        </p:blipFill>
        <p:spPr>
          <a:xfrm>
            <a:off x="2178600" y="3782300"/>
            <a:ext cx="1345417" cy="276150"/>
          </a:xfrm>
          <a:prstGeom prst="rect">
            <a:avLst/>
          </a:prstGeom>
          <a:noFill/>
          <a:ln>
            <a:noFill/>
          </a:ln>
        </p:spPr>
      </p:pic>
      <p:pic>
        <p:nvPicPr>
          <p:cNvPr id="93" name="Google Shape;93;p17" title="[89,89,89,&quot;https://www.codecogs.com/eqnedit.php?latex=R_1%20%3D%201.2#0&quot;]"/>
          <p:cNvPicPr preferRelativeResize="0"/>
          <p:nvPr/>
        </p:nvPicPr>
        <p:blipFill>
          <a:blip r:embed="rId11">
            <a:alphaModFix/>
          </a:blip>
          <a:stretch>
            <a:fillRect/>
          </a:stretch>
        </p:blipFill>
        <p:spPr>
          <a:xfrm>
            <a:off x="1226100" y="4198520"/>
            <a:ext cx="1192975" cy="276155"/>
          </a:xfrm>
          <a:prstGeom prst="rect">
            <a:avLst/>
          </a:prstGeom>
          <a:noFill/>
          <a:ln>
            <a:noFill/>
          </a:ln>
        </p:spPr>
      </p:pic>
      <p:pic>
        <p:nvPicPr>
          <p:cNvPr id="94" name="Google Shape;94;p17" title="[89,89,89,&quot;https://www.codecogs.com/eqnedit.php?latex=R_2%20%3D%200.75#0&quot;]"/>
          <p:cNvPicPr preferRelativeResize="0"/>
          <p:nvPr/>
        </p:nvPicPr>
        <p:blipFill>
          <a:blip r:embed="rId12">
            <a:alphaModFix/>
          </a:blip>
          <a:stretch>
            <a:fillRect/>
          </a:stretch>
        </p:blipFill>
        <p:spPr>
          <a:xfrm>
            <a:off x="2649650" y="4187744"/>
            <a:ext cx="1345425" cy="2743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Detection-Tax Gap Frontier</a:t>
            </a:r>
            <a:endParaRPr/>
          </a:p>
        </p:txBody>
      </p:sp>
      <p:sp>
        <p:nvSpPr>
          <p:cNvPr id="100" name="Google Shape;100;p18"/>
          <p:cNvSpPr txBox="1">
            <a:spLocks noGrp="1"/>
          </p:cNvSpPr>
          <p:nvPr>
            <p:ph type="body" idx="1"/>
          </p:nvPr>
        </p:nvSpPr>
        <p:spPr>
          <a:xfrm>
            <a:off x="5715000" y="1159025"/>
            <a:ext cx="3373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Maps relationship between detection rates and tax gap estimate</a:t>
            </a:r>
            <a:endParaRPr/>
          </a:p>
          <a:p>
            <a:pPr marL="0" lvl="0" indent="0" algn="l" rtl="0">
              <a:spcBef>
                <a:spcPts val="1200"/>
              </a:spcBef>
              <a:spcAft>
                <a:spcPts val="0"/>
              </a:spcAft>
              <a:buNone/>
            </a:pPr>
            <a:r>
              <a:rPr lang="en"/>
              <a:t>Examiner/adjustment data informs the shape/position but to know where are are on the frontier, need</a:t>
            </a:r>
            <a:endParaRPr/>
          </a:p>
          <a:p>
            <a:pPr marL="457200" lvl="0" indent="-342900" algn="l" rtl="0">
              <a:spcBef>
                <a:spcPts val="1200"/>
              </a:spcBef>
              <a:spcAft>
                <a:spcPts val="0"/>
              </a:spcAft>
              <a:buSzPts val="1800"/>
              <a:buAutoNum type="arabicPeriod"/>
            </a:pPr>
            <a:r>
              <a:rPr lang="en"/>
              <a:t>More data	</a:t>
            </a:r>
            <a:endParaRPr/>
          </a:p>
          <a:p>
            <a:pPr marL="457200" lvl="0" indent="-342900" algn="l" rtl="0">
              <a:spcBef>
                <a:spcPts val="0"/>
              </a:spcBef>
              <a:spcAft>
                <a:spcPts val="0"/>
              </a:spcAft>
              <a:buSzPts val="1800"/>
              <a:buAutoNum type="arabicPeriod"/>
            </a:pPr>
            <a:r>
              <a:rPr lang="en"/>
              <a:t>Or, more assumptions</a:t>
            </a:r>
            <a:endParaRPr/>
          </a:p>
        </p:txBody>
      </p:sp>
      <p:pic>
        <p:nvPicPr>
          <p:cNvPr id="101" name="Google Shape;101;p18"/>
          <p:cNvPicPr preferRelativeResize="0"/>
          <p:nvPr/>
        </p:nvPicPr>
        <p:blipFill>
          <a:blip r:embed="rId3">
            <a:alphaModFix/>
          </a:blip>
          <a:stretch>
            <a:fillRect/>
          </a:stretch>
        </p:blipFill>
        <p:spPr>
          <a:xfrm>
            <a:off x="152400" y="1170125"/>
            <a:ext cx="5410200" cy="32186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152400" y="1170432"/>
            <a:ext cx="5413248" cy="3218688"/>
          </a:xfrm>
          <a:prstGeom prst="rect">
            <a:avLst/>
          </a:prstGeom>
          <a:noFill/>
          <a:ln>
            <a:noFill/>
          </a:ln>
        </p:spPr>
      </p:pic>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Detection-Tax Gap Frontier</a:t>
            </a:r>
            <a:endParaRPr/>
          </a:p>
        </p:txBody>
      </p:sp>
      <p:sp>
        <p:nvSpPr>
          <p:cNvPr id="108" name="Google Shape;108;p19"/>
          <p:cNvSpPr txBox="1"/>
          <p:nvPr/>
        </p:nvSpPr>
        <p:spPr>
          <a:xfrm>
            <a:off x="1945375" y="1896725"/>
            <a:ext cx="3520200" cy="40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a:solidFill>
                  <a:srgbClr val="595959"/>
                </a:solidFill>
              </a:rPr>
              <a:t>Let examiner 1’s detection rate = 75%</a:t>
            </a:r>
            <a:endParaRPr>
              <a:solidFill>
                <a:srgbClr val="595959"/>
              </a:solidFill>
            </a:endParaRPr>
          </a:p>
        </p:txBody>
      </p:sp>
      <p:sp>
        <p:nvSpPr>
          <p:cNvPr id="109" name="Google Shape;109;p19"/>
          <p:cNvSpPr txBox="1">
            <a:spLocks noGrp="1"/>
          </p:cNvSpPr>
          <p:nvPr>
            <p:ph type="body" idx="1"/>
          </p:nvPr>
        </p:nvSpPr>
        <p:spPr>
          <a:xfrm>
            <a:off x="5568700" y="1311425"/>
            <a:ext cx="3520200" cy="268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 assumptions: </a:t>
            </a:r>
            <a:endParaRPr/>
          </a:p>
          <a:p>
            <a:pPr marL="0" lvl="0" indent="0" algn="l" rtl="0">
              <a:spcBef>
                <a:spcPts val="1200"/>
              </a:spcBef>
              <a:spcAft>
                <a:spcPts val="0"/>
              </a:spcAft>
              <a:buNone/>
            </a:pPr>
            <a:r>
              <a:rPr lang="en"/>
              <a:t>Assume examiner 1’s detection rate is 75%, tax gap est. = $5,867</a:t>
            </a:r>
            <a:endParaRPr/>
          </a:p>
          <a:p>
            <a:pPr marL="0" lvl="0" indent="0" algn="l" rtl="0">
              <a:spcBef>
                <a:spcPts val="1200"/>
              </a:spcBef>
              <a:spcAft>
                <a:spcPts val="1200"/>
              </a:spcAft>
              <a:buClr>
                <a:schemeClr val="dk1"/>
              </a:buClr>
              <a:buSzPts val="1100"/>
              <a:buFont typeface="Arial"/>
              <a:buNone/>
            </a:pPr>
            <a:r>
              <a:rPr lang="en"/>
              <a:t>Assume examiner 1’s detection rate is 100%, tax gap est. = $4,400</a:t>
            </a:r>
            <a:endParaRPr/>
          </a:p>
        </p:txBody>
      </p:sp>
      <p:sp>
        <p:nvSpPr>
          <p:cNvPr id="110" name="Google Shape;110;p19"/>
          <p:cNvSpPr txBox="1"/>
          <p:nvPr/>
        </p:nvSpPr>
        <p:spPr>
          <a:xfrm>
            <a:off x="878575" y="1287125"/>
            <a:ext cx="3520200" cy="40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a:solidFill>
                  <a:srgbClr val="595959"/>
                </a:solidFill>
              </a:rPr>
              <a:t>Let examiner 1’s detection rate = 100%</a:t>
            </a:r>
            <a:endParaRPr>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Relative Rate Model</a:t>
            </a:r>
            <a:endParaRPr/>
          </a:p>
        </p:txBody>
      </p:sp>
      <p:sp>
        <p:nvSpPr>
          <p:cNvPr id="116" name="Google Shape;116;p20"/>
          <p:cNvSpPr txBox="1"/>
          <p:nvPr/>
        </p:nvSpPr>
        <p:spPr>
          <a:xfrm>
            <a:off x="311700" y="1152475"/>
            <a:ext cx="8520600" cy="3804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Model return-level adjustment as a function of covariates and examiner skill as a GLM where</a:t>
            </a:r>
            <a:endParaRPr sz="1800">
              <a:solidFill>
                <a:srgbClr val="595959"/>
              </a:solidFill>
            </a:endParaRPr>
          </a:p>
          <a:p>
            <a:pPr marL="0" lvl="0" indent="0" algn="l" rtl="0">
              <a:lnSpc>
                <a:spcPct val="115000"/>
              </a:lnSpc>
              <a:spcBef>
                <a:spcPts val="1200"/>
              </a:spcBef>
              <a:spcAft>
                <a:spcPts val="0"/>
              </a:spcAft>
              <a:buNone/>
            </a:pPr>
            <a:endParaRPr sz="1800">
              <a:solidFill>
                <a:srgbClr val="595959"/>
              </a:solidFill>
            </a:endParaRPr>
          </a:p>
          <a:p>
            <a:pPr marL="457200" lvl="0" indent="-342900" algn="l" rtl="0">
              <a:lnSpc>
                <a:spcPct val="115000"/>
              </a:lnSpc>
              <a:spcBef>
                <a:spcPts val="1200"/>
              </a:spcBef>
              <a:spcAft>
                <a:spcPts val="0"/>
              </a:spcAft>
              <a:buClr>
                <a:srgbClr val="595959"/>
              </a:buClr>
              <a:buSzPts val="1800"/>
              <a:buChar char="●"/>
            </a:pPr>
            <a:r>
              <a:rPr lang="en" sz="1800">
                <a:solidFill>
                  <a:srgbClr val="595959"/>
                </a:solidFill>
              </a:rPr>
              <a:t>Here, </a:t>
            </a:r>
            <a:r>
              <a:rPr lang="en" sz="1800" b="1">
                <a:solidFill>
                  <a:srgbClr val="595959"/>
                </a:solidFill>
              </a:rPr>
              <a:t>X</a:t>
            </a:r>
            <a:r>
              <a:rPr lang="en" sz="1800">
                <a:solidFill>
                  <a:srgbClr val="595959"/>
                </a:solidFill>
              </a:rPr>
              <a:t> represents the covariates and </a:t>
            </a:r>
            <a:r>
              <a:rPr lang="en" sz="1800" b="1">
                <a:solidFill>
                  <a:srgbClr val="595959"/>
                </a:solidFill>
              </a:rPr>
              <a:t>Z</a:t>
            </a:r>
            <a:r>
              <a:rPr lang="en" sz="1800">
                <a:solidFill>
                  <a:srgbClr val="595959"/>
                </a:solidFill>
              </a:rPr>
              <a:t> a matrix of dummy variables for the examiners</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a:solidFill>
                  <a:srgbClr val="595959"/>
                </a:solidFill>
              </a:rPr>
              <a:t>We use a contrast coding for Z so that the detection rates are </a:t>
            </a:r>
            <a:r>
              <a:rPr lang="en" b="1">
                <a:solidFill>
                  <a:srgbClr val="595959"/>
                </a:solidFill>
              </a:rPr>
              <a:t>relative</a:t>
            </a:r>
            <a:r>
              <a:rPr lang="en">
                <a:solidFill>
                  <a:srgbClr val="595959"/>
                </a:solidFill>
              </a:rPr>
              <a:t> to the average rate</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Detection rates are still multiplicative (note the log)</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Assume A ~ Tweedie to account for point mass at 0 but positive and continuous otherwise</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a:solidFill>
                  <a:srgbClr val="595959"/>
                </a:solidFill>
              </a:rPr>
              <a:t>Can use other distributions or even model 0 and continuous adjustments separately </a:t>
            </a:r>
            <a:endParaRPr>
              <a:solidFill>
                <a:srgbClr val="595959"/>
              </a:solidFill>
            </a:endParaRPr>
          </a:p>
        </p:txBody>
      </p:sp>
      <p:pic>
        <p:nvPicPr>
          <p:cNvPr id="117" name="Google Shape;117;p20" title="[89,89,89,&quot;https://www.codecogs.com/eqnedit.php?latex=%20%5Clog%20E(A)%20%3D%20X%20%5Cbeta%20%2B%20Z%20%5Cgamma#0&quot;]"/>
          <p:cNvPicPr preferRelativeResize="0"/>
          <p:nvPr/>
        </p:nvPicPr>
        <p:blipFill>
          <a:blip r:embed="rId3">
            <a:alphaModFix/>
          </a:blip>
          <a:stretch>
            <a:fillRect/>
          </a:stretch>
        </p:blipFill>
        <p:spPr>
          <a:xfrm>
            <a:off x="2424538" y="1960900"/>
            <a:ext cx="4294923" cy="480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Hierarchical Prior for Examiner Skill</a:t>
            </a:r>
            <a:endParaRPr/>
          </a:p>
        </p:txBody>
      </p:sp>
      <p:sp>
        <p:nvSpPr>
          <p:cNvPr id="123" name="Google Shape;12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Include a prior on examiner effect coefficients to shrink examiners with small number of exams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r>
              <a:rPr lang="en"/>
              <a:t>Estimate        using Empirical Bayes and approximate EM algorithm</a:t>
            </a:r>
            <a:endParaRPr/>
          </a:p>
          <a:p>
            <a:pPr marL="457200" lvl="0" indent="-342900" algn="l" rtl="0">
              <a:spcBef>
                <a:spcPts val="1000"/>
              </a:spcBef>
              <a:spcAft>
                <a:spcPts val="0"/>
              </a:spcAft>
              <a:buSzPts val="1800"/>
              <a:buChar char="●"/>
            </a:pPr>
            <a:r>
              <a:rPr lang="en"/>
              <a:t>Approximate likelihood around MLE               with Normal </a:t>
            </a:r>
            <a:endParaRPr/>
          </a:p>
        </p:txBody>
      </p:sp>
      <p:pic>
        <p:nvPicPr>
          <p:cNvPr id="124" name="Google Shape;124;p21" title="[89,89,89,&quot;https://www.codecogs.com/eqnedit.php?latex=%5Cgamma%20%5Csim%20N(0%2C%20%5Ctau%5E2)#0&quot;]"/>
          <p:cNvPicPr preferRelativeResize="0"/>
          <p:nvPr/>
        </p:nvPicPr>
        <p:blipFill>
          <a:blip r:embed="rId3">
            <a:alphaModFix/>
          </a:blip>
          <a:stretch>
            <a:fillRect/>
          </a:stretch>
        </p:blipFill>
        <p:spPr>
          <a:xfrm>
            <a:off x="2649650" y="1916850"/>
            <a:ext cx="3035399" cy="632375"/>
          </a:xfrm>
          <a:prstGeom prst="rect">
            <a:avLst/>
          </a:prstGeom>
          <a:noFill/>
          <a:ln>
            <a:noFill/>
          </a:ln>
        </p:spPr>
      </p:pic>
      <p:pic>
        <p:nvPicPr>
          <p:cNvPr id="125" name="Google Shape;125;p21" title="[89,89,89,&quot;https://www.codecogs.com/eqnedit.php?latex=%5Ctau%5E2#0&quot;]"/>
          <p:cNvPicPr preferRelativeResize="0"/>
          <p:nvPr/>
        </p:nvPicPr>
        <p:blipFill>
          <a:blip r:embed="rId4">
            <a:alphaModFix/>
          </a:blip>
          <a:stretch>
            <a:fillRect/>
          </a:stretch>
        </p:blipFill>
        <p:spPr>
          <a:xfrm>
            <a:off x="1404025" y="2872325"/>
            <a:ext cx="315177" cy="325250"/>
          </a:xfrm>
          <a:prstGeom prst="rect">
            <a:avLst/>
          </a:prstGeom>
          <a:noFill/>
          <a:ln>
            <a:noFill/>
          </a:ln>
        </p:spPr>
      </p:pic>
      <p:pic>
        <p:nvPicPr>
          <p:cNvPr id="126" name="Google Shape;126;p21" title="[89,89,89,&quot;https://www.codecogs.com/eqnedit.php?latex=(%5Chat%7B%5Cbeta%7D%2C%20%5Chat%7B%5Cgamma%7D)#0&quot;]"/>
          <p:cNvPicPr preferRelativeResize="0"/>
          <p:nvPr/>
        </p:nvPicPr>
        <p:blipFill>
          <a:blip r:embed="rId5">
            <a:alphaModFix/>
          </a:blip>
          <a:stretch>
            <a:fillRect/>
          </a:stretch>
        </p:blipFill>
        <p:spPr>
          <a:xfrm>
            <a:off x="4525000" y="3273775"/>
            <a:ext cx="790415" cy="441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178819-66F2-4ED5-92E6-47B9E6F51980}"/>
</file>

<file path=customXml/itemProps2.xml><?xml version="1.0" encoding="utf-8"?>
<ds:datastoreItem xmlns:ds="http://schemas.openxmlformats.org/officeDocument/2006/customXml" ds:itemID="{9CE94CF7-8EFE-4796-8D13-B6CE8FAA9656}"/>
</file>

<file path=docProps/app.xml><?xml version="1.0" encoding="utf-8"?>
<Properties xmlns="http://schemas.openxmlformats.org/officeDocument/2006/extended-properties" xmlns:vt="http://schemas.openxmlformats.org/officeDocument/2006/docPropsVTypes">
  <TotalTime>0</TotalTime>
  <Words>1914</Words>
  <Application>Microsoft Office PowerPoint</Application>
  <PresentationFormat>On-screen Show (16:9)</PresentationFormat>
  <Paragraphs>202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Roboto</vt:lpstr>
      <vt:lpstr>Simple Light</vt:lpstr>
      <vt:lpstr>Estimating Undetected Income </vt:lpstr>
      <vt:lpstr>Motivation </vt:lpstr>
      <vt:lpstr>IRS Setting: Undetected income</vt:lpstr>
      <vt:lpstr>Statistical Approaches for Imperfect Detection</vt:lpstr>
      <vt:lpstr>Fundamental problem</vt:lpstr>
      <vt:lpstr>Detection-Tax Gap Frontier</vt:lpstr>
      <vt:lpstr>Detection-Tax Gap Frontier</vt:lpstr>
      <vt:lpstr>Relative Rate Model</vt:lpstr>
      <vt:lpstr>Hierarchical Prior for Examiner Skill</vt:lpstr>
      <vt:lpstr>Hierarchical Prior for Multiple Return Types</vt:lpstr>
      <vt:lpstr>Tax Gap Estimates</vt:lpstr>
      <vt:lpstr>Model Summary</vt:lpstr>
      <vt:lpstr>Simulation</vt:lpstr>
      <vt:lpstr>Generate Examiner Skill Distribution</vt:lpstr>
      <vt:lpstr>Simulate true misreporting and observed adjustment</vt:lpstr>
      <vt:lpstr>Relative rates estimates are correlated with true rates</vt:lpstr>
      <vt:lpstr>Shrinkage estimator unbiased at 60 exams/examiner </vt:lpstr>
      <vt:lpstr>Learnings and next steps…</vt:lpstr>
      <vt:lpstr>Thanks!</vt:lpstr>
      <vt:lpstr>References</vt:lpstr>
      <vt:lpstr>Appendix</vt:lpstr>
      <vt:lpstr>Posterior Mean and Interval for Tax Gap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Undetected Income </dc:title>
  <dc:creator>Johnson Barry W</dc:creator>
  <cp:lastModifiedBy>Johnson Barry W</cp:lastModifiedBy>
  <cp:revision>1</cp:revision>
  <dcterms:modified xsi:type="dcterms:W3CDTF">2024-08-07T19:49:07Z</dcterms:modified>
</cp:coreProperties>
</file>